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0" r:id="rId2"/>
    <p:sldId id="334" r:id="rId3"/>
    <p:sldId id="303" r:id="rId4"/>
    <p:sldId id="335" r:id="rId5"/>
    <p:sldId id="341" r:id="rId6"/>
    <p:sldId id="305" r:id="rId7"/>
    <p:sldId id="339" r:id="rId8"/>
    <p:sldId id="308" r:id="rId9"/>
    <p:sldId id="336" r:id="rId10"/>
    <p:sldId id="309" r:id="rId11"/>
    <p:sldId id="310" r:id="rId12"/>
    <p:sldId id="320" r:id="rId13"/>
    <p:sldId id="327" r:id="rId14"/>
    <p:sldId id="337" r:id="rId15"/>
    <p:sldId id="319" r:id="rId16"/>
    <p:sldId id="328" r:id="rId17"/>
    <p:sldId id="314" r:id="rId18"/>
    <p:sldId id="338" r:id="rId19"/>
    <p:sldId id="324" r:id="rId20"/>
    <p:sldId id="326" r:id="rId21"/>
    <p:sldId id="325" r:id="rId22"/>
    <p:sldId id="340" r:id="rId23"/>
    <p:sldId id="333" r:id="rId24"/>
    <p:sldId id="316" r:id="rId25"/>
    <p:sldId id="317" r:id="rId26"/>
    <p:sldId id="318" r:id="rId27"/>
  </p:sldIdLst>
  <p:sldSz cx="12192000" cy="6858000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5"/>
    <p:restoredTop sz="85502"/>
  </p:normalViewPr>
  <p:slideViewPr>
    <p:cSldViewPr snapToGrid="0">
      <p:cViewPr varScale="1">
        <p:scale>
          <a:sx n="80" d="100"/>
          <a:sy n="80" d="100"/>
        </p:scale>
        <p:origin x="200" y="1048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fld id="{201397B0-A283-6C46-B437-EAA051435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2531F9-02B3-B444-9636-4007E14BA829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R_{v1}^{v2}(\theta)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{p}^{v2} = R_{v1}^{v2}(\theta)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{p}^{v1}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$\theta$ is the pitch angle </a:t>
            </a:r>
          </a:p>
        </p:txBody>
      </p:sp>
    </p:spTree>
    <p:extLst>
      <p:ext uri="{BB962C8B-B14F-4D97-AF65-F5344CB8AC3E}">
        <p14:creationId xmlns:p14="http://schemas.microsoft.com/office/powerpoint/2010/main" val="183440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669862-AAAB-2E46-AAAE-B45B8CA5E706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12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R_{v2}^{ b}(\phi)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\cos\phi &amp; 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-\sin\phi &amp; \cos\phi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= R_{v2}^{ b}(\phi)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{p}^{v2}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$\phi$ is the roll (bank) angle </a:t>
            </a:r>
          </a:p>
        </p:txBody>
      </p:sp>
    </p:spTree>
    <p:extLst>
      <p:ext uri="{BB962C8B-B14F-4D97-AF65-F5344CB8AC3E}">
        <p14:creationId xmlns:p14="http://schemas.microsoft.com/office/powerpoint/2010/main" val="1562354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}{c_{\theta}}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}{s_{\theta}}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{\cps}{c_{\psi}}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}{s_{\psi}}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}{c_{\phi}}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}{s_{\phi}}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\begin{align*}R_{v}^{ b}(\phi,\theta,\psi) &amp;= R_{v2}^{b}(\phi) R_{v1}^{v2}(\theta) R_{v}^{v1}(\psi)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\cos\phi &amp; 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-\sin\phi &amp; \cos\phi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\cos\psi &amp; \sin\psi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-\sin\psi &amp; \cos\psi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0 &amp; 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\cps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\cps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\cps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\cps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sph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\cps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cth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= R_{v}^{b}(\Theta)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{p}^{v}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where, $\Theta=(\phi, \theta, \psi)^\top$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B53BB-7083-6A45-BD45-48CFA5C383FB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</a:t>
            </a:r>
            <a:r>
              <a:rPr lang="en-US" dirty="0" err="1"/>
              <a:t>i^s</a:t>
            </a:r>
            <a:r>
              <a:rPr lang="en-US" dirty="0"/>
              <a:t> is unit vector pointed in the direction of the projection of </a:t>
            </a:r>
            <a:r>
              <a:rPr lang="en-US" dirty="0" err="1"/>
              <a:t>V_a</a:t>
            </a:r>
            <a:r>
              <a:rPr lang="en-US" dirty="0"/>
              <a:t> onto the </a:t>
            </a:r>
            <a:r>
              <a:rPr lang="en-US" dirty="0" err="1"/>
              <a:t>i^b-k^b</a:t>
            </a:r>
            <a:r>
              <a:rPr lang="en-US" dirty="0"/>
              <a:t> plane. % The angle of attack is the angle between </a:t>
            </a:r>
            <a:r>
              <a:rPr lang="en-US" dirty="0" err="1"/>
              <a:t>i^s</a:t>
            </a:r>
            <a:r>
              <a:rPr lang="en-US" dirty="0"/>
              <a:t> and </a:t>
            </a:r>
            <a:r>
              <a:rPr lang="en-US" dirty="0" err="1"/>
              <a:t>i^b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\cos\alpha &amp; 0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{R}_{b}^{s}(\alpha)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{R}_{s}^{b}(\alpha)^\top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2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R_{s}^{w}(\beta) &amp;=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\cos\beta &amp; \sin\beta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-\sin\beta &amp; \cos\beta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0 &amp; 0 &amp;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{p}^{w} &amp;= R_{s}^{w}(\beta)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{p}^{s}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R_{b }^{w}(\alpha,\beta) &amp;= R_{s}^{w}(\beta) R_{b}^{s}(\alpha)\\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&amp;= 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\cos\beta &amp; \sin\beta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-\sin\beta &amp; \cos\beta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0 &amp; 0 &amp;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\cos\alpha &amp; 0 &amp; \sin\alpha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0 &amp; 1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-\sin\alpha &amp; 0 &amp; \cos\alpha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\cos\beta\cos\alpha &amp; \sin\beta &amp; \cos\beta\sin\alpha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-\sin\beta\cos\alpha &amp; \cos\beta &amp; -\sin\beta\sin\alpha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-\sin\alpha &amp; 0 &amp; \cos\alpha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887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The wind frame helps to define the side-slip angle beta. The airspeed vector is in the direction represented by the unit vector </a:t>
            </a:r>
            <a:r>
              <a:rPr lang="en-US" dirty="0" err="1"/>
              <a:t>i^w</a:t>
            </a:r>
            <a:r>
              <a:rPr lang="en-US" dirty="0"/>
              <a:t>. The wind frame can be represented by rotating the stability frame about the </a:t>
            </a:r>
            <a:r>
              <a:rPr lang="en-US" dirty="0" err="1"/>
              <a:t>k^s</a:t>
            </a:r>
            <a:r>
              <a:rPr lang="en-US" dirty="0"/>
              <a:t> axis by an angle beta.</a:t>
            </a:r>
          </a:p>
          <a:p>
            <a:pPr eaLnBrk="1" hangingPunct="1"/>
            <a:endParaRPr lang="en-US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R_{w}^{b}(\alpha,\beta) = (R_{b}^{w})^{\top}(\alpha,\beta) =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\cos\beta\cos\alpha &amp; -\sin\beta\cos\alpha &amp; -\sin\alpha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\sin\beta &amp; \cos\beta &amp; 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\cos\beta\sin\alpha &amp; -\sin\beta\sin\alpha &amp; \cos\alpha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3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{V}_a &amp;=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{V}_g -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{V}_w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g^b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u \\ v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w^b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R_{v}^{b}(\phi,\theta,\psi)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a^w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0\end{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a^b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u_r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u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v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w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1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R_{w}^{b}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-\sin\beta\sin\alpha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\cos\alpha \cos\beta \\ 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\sin\alpha\cos\beta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\sqrt{u_r^2 + v_r^2 + w_r^2}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\tan^{-1}\left(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}{\sqrt{u_r^2+w_r^2}} \right)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48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323D4B-EF69-A443-A0C8-9035737483AB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$\beta$: side slip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crab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wind direction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\chi - \psi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&amp;= p_x^0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}^0 + p_y^0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{j}^0 + p_z^0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&amp;= p_x^1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}^1 + p_y^1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{j}^1 + p_z^1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{k}^1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 &amp; p_x^1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}^1 + p_y^1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{j}^1 + p_z^1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{k}^1 = p_x^0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}^0 + p_y^0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{j}^0 + p_z^0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{k}^0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 &amp;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stackrel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{\triangle}{=}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p_x^1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p_y^1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p_z^1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{j}^0 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{k}^0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p_x^0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p_y^0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p_z^0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 &amp;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{p}^1 = R_0^1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{p}^0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\text{~~where~~}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R_0^1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triangleq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\cos\theta &amp; \sin\theta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-\!\sin\theta &amp; \cos\theta &amp; 0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0 &amp; 0 &amp;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$R_0^1$ is a rotation about the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{k}$ axis.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0422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pitch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$\alpha$: angle of attack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air-mass-relative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\theta-\alpha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8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If both the windspeed and the sideslip angles are zero, i.e.,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0 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have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simplifications</a:t>
            </a:r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groundspeed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air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 &amp;=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&amp;= \chi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{~~~Flight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-mass-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 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\times\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60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{j}$ axis: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R_0^1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 &amp; 0 &amp; -\!\sin\theta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axis: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R_0^1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\cos\theta &amp; 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-\!\sin\theta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Orthonormal matrix properties: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\item[{\bf P.1.}]  $(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R_a^b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)^{-1}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R_a^b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R_b^a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\item[{\bf P.2.}] 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R_b^c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R_a^b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\item[{\bf P.3.}]  $\det\!\left(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R_a^b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 = 1$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5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Note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}_0^0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1 \\ 0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{j}_0^0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1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{k}_0^0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0 \\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}_1^1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1 \\ 0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{j}_1^1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1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{k}_1^1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0 \\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Now express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}_0$,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{j}_0$,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{k}_0$ in the $1$-frame: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}_0^1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\cos\theta \\ -\sin\theta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{j}_0^1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\sin\theta \\ \cos\theta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{k}_0^1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\\ 0 \\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R_0^1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}_0^1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{j}_0^1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{k}_0^1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\cos\theta &amp; \sin\theta &amp; 0 \\ -\sin\theta &amp; \cos\theta &amp; 0 \\ 0 &amp; 0 &amp;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26322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41BCA-092B-3841-BD21-85DEE2D857C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 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 = q\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{q}|$,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p\cos\theta\cos\phi-p\sin\theta\sin\phi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p\sin\theta\cos\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 &amp;-\!\sin\theta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\sin\theta &amp;\cos\theta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&amp;0 &amp;1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%where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= (R_0^1)^{\top}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\implies\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R_0^1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$R_0^1$ can be interpreted as a left-handed rotation of a vector by an angle $\theta$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3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Passive Rotation/Transformation:}  The vector $\</a:t>
            </a:r>
            <a:r>
              <a:rPr lang="en-US" sz="800" dirty="0" err="1">
                <a:latin typeface="+mn-lt"/>
              </a:rPr>
              <a:t>mathbf</a:t>
            </a:r>
            <a:r>
              <a:rPr lang="en-US" sz="800" dirty="0">
                <a:latin typeface="+mn-lt"/>
              </a:rPr>
              <a:t>{p}$ is stationary  and the \\coordinate frame changes  </a:t>
            </a:r>
          </a:p>
          <a:p>
            <a:br>
              <a:rPr lang="en-US" sz="800" dirty="0">
                <a:latin typeface="+mn-lt"/>
              </a:rPr>
            </a:br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Active Rotation/Transformation:}  The coordinate frame remains fixed, but the vector is rotated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$R_0^1$ as defined earlier, represents a right-handed passive transformation, or a left-handed active transformation 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If we stick with right-handed rotations, then $R_0^1$ represents a right-handed \\passive rotation, and $R_0^{1\top}$ represents a right-handed active rotation</a:t>
            </a:r>
          </a:p>
          <a:p>
            <a:endParaRPr lang="en-US" sz="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961C-1ACA-1445-9084-541613B0578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8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has same orientation\\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inertial frame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is fixed at cm of aircraft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Inertial and vehicle frames are referred\\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as NED frames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x$, $E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y$, $D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z$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</p:txBody>
      </p:sp>
    </p:spTree>
    <p:extLst>
      <p:ext uri="{BB962C8B-B14F-4D97-AF65-F5344CB8AC3E}">
        <p14:creationId xmlns:p14="http://schemas.microsoft.com/office/powerpoint/2010/main" val="178002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(yaw)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elevation (pitch)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$\phi$: bank (roll)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1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C5E87-0405-8946-9AEE-5D4CDA462893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10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 =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{p}^v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$\psi$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85DA-7931-3644-9F2E-BD990AB7A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92B9B-6B7A-9846-B11F-F98E8DDD5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9EB02-2B9E-5C4B-8BFC-7EA931A97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EFFBE-C4CA-F541-B76D-94C777F2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E40A-92EA-684D-B78A-04A6DCF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7C1C5-0043-D94A-B74F-5292903C3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85D5-EB41-7D4C-9FF4-A3F70992D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A4446-3542-2B43-A6EA-601A6F5D2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18916"/>
            <a:ext cx="28448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41800"/>
            <a:ext cx="38608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69527" y="6441800"/>
            <a:ext cx="3512875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D937A-7FB2-5B47-B7ED-39D21907C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79389"/>
            <a:ext cx="10972800" cy="72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1564"/>
            <a:ext cx="109728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609600" y="6514011"/>
            <a:ext cx="10972800" cy="35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1400" dirty="0"/>
              <a:t>Beard &amp; McLain,</a:t>
            </a:r>
            <a:r>
              <a:rPr lang="en-US" sz="1400" baseline="0" dirty="0"/>
              <a:t> “</a:t>
            </a:r>
            <a:r>
              <a:rPr lang="en-US" sz="1400" dirty="0"/>
              <a:t>Small Unmanned Aircraft,”  </a:t>
            </a:r>
            <a:r>
              <a:rPr lang="en-US" sz="1400" i="1" dirty="0"/>
              <a:t>Princeton University Press,</a:t>
            </a:r>
            <a:r>
              <a:rPr lang="en-US" sz="1400" baseline="0" dirty="0"/>
              <a:t> 2012    	          			Chapter 2: </a:t>
            </a:r>
            <a:r>
              <a:rPr lang="en-US" sz="1400" dirty="0"/>
              <a:t> </a:t>
            </a:r>
            <a:fld id="{84CC4BE0-69A4-1A49-A7C1-B543DABBF88A}" type="slidenum">
              <a:rPr lang="en-US" sz="1400" smtClean="0"/>
              <a:pPr algn="l">
                <a:defRPr/>
              </a:pPr>
              <a:t>‹#›</a:t>
            </a:fld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emf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5.emf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emf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70.png"/><Relationship Id="rId5" Type="http://schemas.openxmlformats.org/officeDocument/2006/relationships/image" Target="../media/image78.png"/><Relationship Id="rId10" Type="http://schemas.openxmlformats.org/officeDocument/2006/relationships/image" Target="../media/image6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image" Target="../media/image70.png"/><Relationship Id="rId5" Type="http://schemas.openxmlformats.org/officeDocument/2006/relationships/image" Target="../media/image78.png"/><Relationship Id="rId10" Type="http://schemas.openxmlformats.org/officeDocument/2006/relationships/image" Target="../media/image6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9.emf"/><Relationship Id="rId3" Type="http://schemas.openxmlformats.org/officeDocument/2006/relationships/image" Target="../media/image88.emf"/><Relationship Id="rId7" Type="http://schemas.openxmlformats.org/officeDocument/2006/relationships/image" Target="../media/image79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69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73.png"/><Relationship Id="rId14" Type="http://schemas.openxmlformats.org/officeDocument/2006/relationships/image" Target="../media/image9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image" Target="../media/image101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12" Type="http://schemas.openxmlformats.org/officeDocument/2006/relationships/image" Target="../media/image10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emf"/><Relationship Id="rId11" Type="http://schemas.openxmlformats.org/officeDocument/2006/relationships/image" Target="../media/image99.emf"/><Relationship Id="rId5" Type="http://schemas.openxmlformats.org/officeDocument/2006/relationships/image" Target="../media/image93.emf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image" Target="../media/image97.tiff"/><Relationship Id="rId14" Type="http://schemas.openxmlformats.org/officeDocument/2006/relationships/image" Target="../media/image10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87.emf"/><Relationship Id="rId18" Type="http://schemas.openxmlformats.org/officeDocument/2006/relationships/image" Target="../media/image114.emf"/><Relationship Id="rId3" Type="http://schemas.openxmlformats.org/officeDocument/2006/relationships/image" Target="../media/image43.png"/><Relationship Id="rId7" Type="http://schemas.openxmlformats.org/officeDocument/2006/relationships/image" Target="../media/image106.emf"/><Relationship Id="rId12" Type="http://schemas.openxmlformats.org/officeDocument/2006/relationships/image" Target="../media/image109.emf"/><Relationship Id="rId17" Type="http://schemas.openxmlformats.org/officeDocument/2006/relationships/image" Target="../media/image113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emf"/><Relationship Id="rId11" Type="http://schemas.openxmlformats.org/officeDocument/2006/relationships/image" Target="../media/image108.emf"/><Relationship Id="rId5" Type="http://schemas.openxmlformats.org/officeDocument/2006/relationships/image" Target="../media/image104.emf"/><Relationship Id="rId15" Type="http://schemas.openxmlformats.org/officeDocument/2006/relationships/image" Target="../media/image111.emf"/><Relationship Id="rId10" Type="http://schemas.openxmlformats.org/officeDocument/2006/relationships/image" Target="../media/image86.emf"/><Relationship Id="rId19" Type="http://schemas.openxmlformats.org/officeDocument/2006/relationships/image" Target="../media/image115.emf"/><Relationship Id="rId4" Type="http://schemas.openxmlformats.org/officeDocument/2006/relationships/image" Target="../media/image103.emf"/><Relationship Id="rId9" Type="http://schemas.openxmlformats.org/officeDocument/2006/relationships/image" Target="../media/image85.emf"/><Relationship Id="rId14" Type="http://schemas.openxmlformats.org/officeDocument/2006/relationships/image" Target="../media/image11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25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12" Type="http://schemas.openxmlformats.org/officeDocument/2006/relationships/image" Target="../media/image124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emf"/><Relationship Id="rId11" Type="http://schemas.openxmlformats.org/officeDocument/2006/relationships/image" Target="../media/image123.emf"/><Relationship Id="rId5" Type="http://schemas.openxmlformats.org/officeDocument/2006/relationships/image" Target="../media/image118.emf"/><Relationship Id="rId15" Type="http://schemas.openxmlformats.org/officeDocument/2006/relationships/image" Target="../media/image127.emf"/><Relationship Id="rId10" Type="http://schemas.openxmlformats.org/officeDocument/2006/relationships/image" Target="../media/image51.png"/><Relationship Id="rId4" Type="http://schemas.openxmlformats.org/officeDocument/2006/relationships/image" Target="../media/image117.emf"/><Relationship Id="rId9" Type="http://schemas.openxmlformats.org/officeDocument/2006/relationships/image" Target="../media/image122.emf"/><Relationship Id="rId14" Type="http://schemas.openxmlformats.org/officeDocument/2006/relationships/image" Target="../media/image1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emf"/><Relationship Id="rId3" Type="http://schemas.openxmlformats.org/officeDocument/2006/relationships/tags" Target="../tags/tag7.xml"/><Relationship Id="rId7" Type="http://schemas.openxmlformats.org/officeDocument/2006/relationships/image" Target="../media/image130.png"/><Relationship Id="rId12" Type="http://schemas.openxmlformats.org/officeDocument/2006/relationships/image" Target="../media/image135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134.emf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133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32.emf"/><Relationship Id="rId14" Type="http://schemas.openxmlformats.org/officeDocument/2006/relationships/image" Target="../media/image13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emf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2.png"/><Relationship Id="rId9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2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Coordinate Frames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96266" y="1351692"/>
            <a:ext cx="4790957" cy="4569273"/>
            <a:chOff x="3092450" y="1778000"/>
            <a:chExt cx="2863850" cy="2830513"/>
          </a:xfrm>
        </p:grpSpPr>
        <p:pic>
          <p:nvPicPr>
            <p:cNvPr id="32772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178752">
              <a:off x="3092450" y="1874712"/>
              <a:ext cx="2100704" cy="2733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3" name="Line 3"/>
            <p:cNvSpPr>
              <a:spLocks noChangeShapeType="1"/>
            </p:cNvSpPr>
            <p:nvPr/>
          </p:nvSpPr>
          <p:spPr bwMode="auto">
            <a:xfrm flipV="1">
              <a:off x="4556317" y="2320517"/>
              <a:ext cx="1106339" cy="77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 flipH="1" flipV="1">
              <a:off x="4556316" y="3089026"/>
              <a:ext cx="784120" cy="1029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5" name="Line 8"/>
            <p:cNvSpPr>
              <a:spLocks noChangeShapeType="1"/>
            </p:cNvSpPr>
            <p:nvPr/>
          </p:nvSpPr>
          <p:spPr bwMode="auto">
            <a:xfrm flipV="1">
              <a:off x="4556317" y="1982310"/>
              <a:ext cx="0" cy="1105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6" name="Line 9"/>
            <p:cNvSpPr>
              <a:spLocks noChangeShapeType="1"/>
            </p:cNvSpPr>
            <p:nvPr/>
          </p:nvSpPr>
          <p:spPr bwMode="auto">
            <a:xfrm>
              <a:off x="4551555" y="3087441"/>
              <a:ext cx="12190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3798888" y="2341563"/>
              <a:ext cx="1506537" cy="1506537"/>
            </a:xfrm>
            <a:prstGeom prst="arc">
              <a:avLst>
                <a:gd name="adj1" fmla="val 16200000"/>
                <a:gd name="adj2" fmla="val 19545743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50" y="1778000"/>
              <a:ext cx="749300" cy="1905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3378200"/>
              <a:ext cx="292100" cy="1778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28850"/>
              <a:ext cx="127000" cy="1651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2997200"/>
              <a:ext cx="152400" cy="165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50" y="2190750"/>
              <a:ext cx="1905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50" y="4070350"/>
              <a:ext cx="215900" cy="203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Vehicle-1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AE041-4BF3-0244-9E3F-767E832F3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758" y="1681508"/>
            <a:ext cx="4924645" cy="355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9" name="Group 26"/>
          <p:cNvGrpSpPr>
            <a:grpSpLocks/>
          </p:cNvGrpSpPr>
          <p:nvPr/>
        </p:nvGrpSpPr>
        <p:grpSpPr bwMode="auto">
          <a:xfrm>
            <a:off x="232537" y="1573739"/>
            <a:ext cx="5733697" cy="3487147"/>
            <a:chOff x="1176872" y="2141538"/>
            <a:chExt cx="4744503" cy="2628876"/>
          </a:xfrm>
        </p:grpSpPr>
        <p:pic>
          <p:nvPicPr>
            <p:cNvPr id="34820" name="Picture 17" descr="testnew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28135">
              <a:off x="1176872" y="2836330"/>
              <a:ext cx="3388179" cy="92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1" name="Line 4"/>
            <p:cNvSpPr>
              <a:spLocks noChangeShapeType="1"/>
            </p:cNvSpPr>
            <p:nvPr/>
          </p:nvSpPr>
          <p:spPr bwMode="auto">
            <a:xfrm flipV="1">
              <a:off x="3944938" y="2483975"/>
              <a:ext cx="1938337" cy="71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2" name="Line 5"/>
            <p:cNvSpPr>
              <a:spLocks noChangeShapeType="1"/>
            </p:cNvSpPr>
            <p:nvPr/>
          </p:nvSpPr>
          <p:spPr bwMode="auto">
            <a:xfrm>
              <a:off x="3949700" y="3203250"/>
              <a:ext cx="552450" cy="1519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3959225" y="3203250"/>
              <a:ext cx="1962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4" name="Line 9"/>
            <p:cNvSpPr>
              <a:spLocks noChangeShapeType="1"/>
            </p:cNvSpPr>
            <p:nvPr/>
          </p:nvSpPr>
          <p:spPr bwMode="auto">
            <a:xfrm>
              <a:off x="3949700" y="3203250"/>
              <a:ext cx="4763" cy="1567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2895941" y="2141538"/>
              <a:ext cx="2115900" cy="2117706"/>
            </a:xfrm>
            <a:prstGeom prst="arc">
              <a:avLst>
                <a:gd name="adj1" fmla="val 20346702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4826" name="Picture 19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49838" y="2935288"/>
              <a:ext cx="127000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7" name="Picture 20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32263" y="3384550"/>
              <a:ext cx="3556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8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88000" y="2279650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9" name="Picture 23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60888" y="4419600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0" name="Picture 24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48063" y="4560888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1" name="Picture 25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45150" y="3278188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Vehicle-2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F4516-CFE0-0446-943C-FF027EF701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836" y="1891711"/>
            <a:ext cx="4482447" cy="32959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5" name="Group 29"/>
          <p:cNvGrpSpPr>
            <a:grpSpLocks/>
          </p:cNvGrpSpPr>
          <p:nvPr/>
        </p:nvGrpSpPr>
        <p:grpSpPr bwMode="auto">
          <a:xfrm>
            <a:off x="736088" y="1683037"/>
            <a:ext cx="5664712" cy="3730935"/>
            <a:chOff x="2917296" y="2393950"/>
            <a:chExt cx="3853390" cy="2524656"/>
          </a:xfrm>
        </p:grpSpPr>
        <p:pic>
          <p:nvPicPr>
            <p:cNvPr id="3891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53380">
              <a:off x="3056393" y="2837199"/>
              <a:ext cx="3714293" cy="64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7" name="Line 4"/>
            <p:cNvSpPr>
              <a:spLocks noChangeShapeType="1"/>
            </p:cNvSpPr>
            <p:nvPr/>
          </p:nvSpPr>
          <p:spPr bwMode="auto">
            <a:xfrm flipV="1">
              <a:off x="3056974" y="3329510"/>
              <a:ext cx="1928568" cy="757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8" name="Line 5"/>
            <p:cNvSpPr>
              <a:spLocks noChangeShapeType="1"/>
            </p:cNvSpPr>
            <p:nvPr/>
          </p:nvSpPr>
          <p:spPr bwMode="auto">
            <a:xfrm>
              <a:off x="4988187" y="3323690"/>
              <a:ext cx="604761" cy="1524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6"/>
            <p:cNvSpPr>
              <a:spLocks noChangeShapeType="1"/>
            </p:cNvSpPr>
            <p:nvPr/>
          </p:nvSpPr>
          <p:spPr bwMode="auto">
            <a:xfrm>
              <a:off x="2931047" y="3324219"/>
              <a:ext cx="2052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Line 7"/>
            <p:cNvSpPr>
              <a:spLocks noChangeShapeType="1"/>
            </p:cNvSpPr>
            <p:nvPr/>
          </p:nvSpPr>
          <p:spPr bwMode="auto">
            <a:xfrm>
              <a:off x="4985013" y="3321044"/>
              <a:ext cx="4762" cy="1595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4055221" y="2393950"/>
              <a:ext cx="1866387" cy="1867293"/>
            </a:xfrm>
            <a:prstGeom prst="arc">
              <a:avLst>
                <a:gd name="adj1" fmla="val 9502517"/>
                <a:gd name="adj2" fmla="val 1080000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8922" name="Picture 22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65788" y="4614863"/>
              <a:ext cx="2159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97400" y="4715406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17296" y="293846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52763" y="4132263"/>
              <a:ext cx="177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60800" y="3422650"/>
              <a:ext cx="1524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58316" y="3405188"/>
              <a:ext cx="2667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45079-54D8-B84C-843B-E038652CF9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5066" y="1926898"/>
            <a:ext cx="4643486" cy="33816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Inertial Frame to Body Frame 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DFB8B-D4AC-194B-8F98-98288F82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2" y="1177824"/>
            <a:ext cx="10129067" cy="48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1" name="Group 36"/>
          <p:cNvGrpSpPr>
            <a:grpSpLocks/>
          </p:cNvGrpSpPr>
          <p:nvPr/>
        </p:nvGrpSpPr>
        <p:grpSpPr bwMode="auto">
          <a:xfrm>
            <a:off x="378348" y="1347156"/>
            <a:ext cx="5717651" cy="3419373"/>
            <a:chOff x="766793" y="994787"/>
            <a:chExt cx="7581870" cy="4601683"/>
          </a:xfrm>
        </p:grpSpPr>
        <p:pic>
          <p:nvPicPr>
            <p:cNvPr id="27" name="Picture 26" descr="testnew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93" y="994787"/>
              <a:ext cx="6297151" cy="3945996"/>
            </a:xfrm>
            <a:prstGeom prst="rect">
              <a:avLst/>
            </a:prstGeom>
            <a:scene3d>
              <a:camera prst="orthographicFront">
                <a:rot lat="0" lon="0" rev="21540000"/>
              </a:camera>
              <a:lightRig rig="threePt" dir="t"/>
            </a:scene3d>
          </p:spPr>
        </p:pic>
        <p:sp>
          <p:nvSpPr>
            <p:cNvPr id="43013" name="Line 3"/>
            <p:cNvSpPr>
              <a:spLocks noChangeShapeType="1"/>
            </p:cNvSpPr>
            <p:nvPr/>
          </p:nvSpPr>
          <p:spPr bwMode="auto">
            <a:xfrm rot="20903680" flipV="1">
              <a:off x="4965953" y="3176359"/>
              <a:ext cx="2490993" cy="492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4" name="Line 4"/>
            <p:cNvSpPr>
              <a:spLocks noChangeShapeType="1"/>
            </p:cNvSpPr>
            <p:nvPr/>
          </p:nvSpPr>
          <p:spPr bwMode="auto">
            <a:xfrm rot="-696320">
              <a:off x="5220044" y="3443659"/>
              <a:ext cx="59794" cy="21463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5" name="Line 5"/>
            <p:cNvSpPr>
              <a:spLocks noChangeShapeType="1"/>
            </p:cNvSpPr>
            <p:nvPr/>
          </p:nvSpPr>
          <p:spPr bwMode="auto">
            <a:xfrm rot="-696320" flipH="1" flipV="1">
              <a:off x="3447140" y="1958952"/>
              <a:ext cx="1398344" cy="1669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6" name="Line 6"/>
            <p:cNvSpPr>
              <a:spLocks noChangeShapeType="1"/>
            </p:cNvSpPr>
            <p:nvPr/>
          </p:nvSpPr>
          <p:spPr bwMode="auto">
            <a:xfrm rot="60887" flipV="1">
              <a:off x="5000075" y="3460562"/>
              <a:ext cx="2429882" cy="3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7" name="Line 7"/>
            <p:cNvSpPr>
              <a:spLocks noChangeShapeType="1"/>
            </p:cNvSpPr>
            <p:nvPr/>
          </p:nvSpPr>
          <p:spPr bwMode="auto">
            <a:xfrm rot="60887">
              <a:off x="4981830" y="3475830"/>
              <a:ext cx="4763" cy="2120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8" name="Line 17"/>
            <p:cNvSpPr>
              <a:spLocks noChangeShapeType="1"/>
            </p:cNvSpPr>
            <p:nvPr/>
          </p:nvSpPr>
          <p:spPr bwMode="auto">
            <a:xfrm>
              <a:off x="5005117" y="3476888"/>
              <a:ext cx="3343546" cy="4327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9" name="Line 19"/>
            <p:cNvSpPr>
              <a:spLocks noChangeShapeType="1"/>
            </p:cNvSpPr>
            <p:nvPr/>
          </p:nvSpPr>
          <p:spPr bwMode="auto">
            <a:xfrm flipV="1">
              <a:off x="7133598" y="3483766"/>
              <a:ext cx="283656" cy="27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0" name="Line 20"/>
            <p:cNvSpPr>
              <a:spLocks noChangeShapeType="1"/>
            </p:cNvSpPr>
            <p:nvPr/>
          </p:nvSpPr>
          <p:spPr bwMode="auto">
            <a:xfrm>
              <a:off x="7426780" y="2936676"/>
              <a:ext cx="0" cy="538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1" name="Line 21"/>
            <p:cNvSpPr>
              <a:spLocks noChangeShapeType="1"/>
            </p:cNvSpPr>
            <p:nvPr/>
          </p:nvSpPr>
          <p:spPr bwMode="auto">
            <a:xfrm flipH="1">
              <a:off x="7182285" y="3485883"/>
              <a:ext cx="66680" cy="666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2" name="Line 22"/>
            <p:cNvSpPr>
              <a:spLocks noChangeShapeType="1"/>
            </p:cNvSpPr>
            <p:nvPr/>
          </p:nvSpPr>
          <p:spPr bwMode="auto">
            <a:xfrm>
              <a:off x="7187049" y="3557313"/>
              <a:ext cx="1428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3" name="Line 23"/>
            <p:cNvSpPr>
              <a:spLocks noChangeShapeType="1"/>
            </p:cNvSpPr>
            <p:nvPr/>
          </p:nvSpPr>
          <p:spPr bwMode="auto">
            <a:xfrm>
              <a:off x="7253729" y="3328741"/>
              <a:ext cx="0" cy="152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4" name="Line 24"/>
            <p:cNvSpPr>
              <a:spLocks noChangeShapeType="1"/>
            </p:cNvSpPr>
            <p:nvPr/>
          </p:nvSpPr>
          <p:spPr bwMode="auto">
            <a:xfrm>
              <a:off x="7253729" y="3323978"/>
              <a:ext cx="17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20843323"/>
                <a:gd name="adj2" fmla="val 1348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0" name="Arc 39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4543047"/>
                <a:gd name="adj2" fmla="val 5409186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pic>
          <p:nvPicPr>
            <p:cNvPr id="43027" name="Picture 28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8348" y="31813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8" name="Picture 29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09780" y="3997618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9" name="Picture 30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86437" y="3320348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0" name="Picture 31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9507" y="5342413"/>
              <a:ext cx="304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1" name="Picture 32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4825" y="5261633"/>
              <a:ext cx="3048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2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49703" y="2574925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3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00331" y="2171655"/>
              <a:ext cx="9017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4" name="Picture 35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0979" y="50185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9389"/>
            <a:ext cx="8363548" cy="726831"/>
          </a:xfrm>
        </p:spPr>
        <p:txBody>
          <a:bodyPr/>
          <a:lstStyle/>
          <a:p>
            <a:r>
              <a:rPr lang="en-US" dirty="0"/>
              <a:t>Stability Frame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26653" y="4687796"/>
            <a:ext cx="5021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Stability frame helps us rigorously define angle of attack and is useful for analyzing stability of aircraft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14642" y="905411"/>
            <a:ext cx="2729681" cy="590607"/>
            <a:chOff x="4404421" y="1249218"/>
            <a:chExt cx="2729681" cy="590607"/>
          </a:xfrm>
        </p:grpSpPr>
        <p:sp>
          <p:nvSpPr>
            <p:cNvPr id="30" name="TextBox 29"/>
            <p:cNvSpPr txBox="1"/>
            <p:nvPr/>
          </p:nvSpPr>
          <p:spPr>
            <a:xfrm>
              <a:off x="4404421" y="1249218"/>
              <a:ext cx="215636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Right-handed rotation</a:t>
              </a:r>
            </a:p>
          </p:txBody>
        </p:sp>
        <p:cxnSp>
          <p:nvCxnSpPr>
            <p:cNvPr id="31" name="Straight Arrow Connector 30"/>
            <p:cNvCxnSpPr>
              <a:cxnSpLocks/>
              <a:stCxn id="30" idx="3"/>
            </p:cNvCxnSpPr>
            <p:nvPr/>
          </p:nvCxnSpPr>
          <p:spPr>
            <a:xfrm>
              <a:off x="6560781" y="1418495"/>
              <a:ext cx="573321" cy="4213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84750" y="5968063"/>
            <a:ext cx="93375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Angle of attack defined as a positive RH rotation from stability to body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36CF1-844C-5A40-8E7F-7E8C2038A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4242" y="1683592"/>
            <a:ext cx="3974033" cy="27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89606" y="871196"/>
            <a:ext cx="4270032" cy="3215128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766" y="144365"/>
            <a:ext cx="8229600" cy="726831"/>
          </a:xfrm>
        </p:spPr>
        <p:txBody>
          <a:bodyPr/>
          <a:lstStyle/>
          <a:p>
            <a:r>
              <a:rPr lang="en-US" dirty="0"/>
              <a:t>Wind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B46C7-CDA1-5FD8-D742-46DC94033A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9762" y="802151"/>
            <a:ext cx="7772400" cy="53388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228243" y="920880"/>
            <a:ext cx="5112160" cy="3781749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766" y="144365"/>
            <a:ext cx="8229600" cy="726831"/>
          </a:xfrm>
        </p:spPr>
        <p:txBody>
          <a:bodyPr/>
          <a:lstStyle/>
          <a:p>
            <a:r>
              <a:rPr lang="en-US" dirty="0"/>
              <a:t>Wind Frame (continued)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05197" y="1247949"/>
            <a:ext cx="52113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Wind frame helps us rigorously </a:t>
            </a:r>
            <a:br>
              <a:rPr lang="en-US" sz="2400" dirty="0"/>
            </a:br>
            <a:r>
              <a:rPr lang="en-US" sz="2400" dirty="0"/>
              <a:t>define side-slip angle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Forces and moments are most</a:t>
            </a:r>
            <a:br>
              <a:rPr lang="en-US" sz="2400" dirty="0"/>
            </a:br>
            <a:r>
              <a:rPr lang="en-US" sz="2400" dirty="0"/>
              <a:t>naturally defined in wind frame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Side-slip angle is nominally zero</a:t>
            </a:r>
            <a:br>
              <a:rPr lang="en-US" sz="2400" dirty="0"/>
            </a:br>
            <a:r>
              <a:rPr lang="en-US" sz="2400" dirty="0"/>
              <a:t>for tailed aircraft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07746-7C7E-B3A3-08D1-28BEB8E31E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97" y="4941228"/>
            <a:ext cx="9828712" cy="11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588D16-E471-F65B-CD58-FEE7CC27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75" y="965892"/>
            <a:ext cx="5404140" cy="548449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46358" y="1373501"/>
            <a:ext cx="4855625" cy="3774802"/>
            <a:chOff x="1661761" y="1121834"/>
            <a:chExt cx="5785202" cy="4756679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666826" cy="454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Airspeed, Wind Speed, Ground Speed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8781" y="1162160"/>
            <a:ext cx="24320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a/c </a:t>
            </a:r>
            <a:r>
              <a:rPr lang="en-US" sz="1600" dirty="0" err="1"/>
              <a:t>wrt</a:t>
            </a:r>
            <a:r>
              <a:rPr lang="en-US" sz="1600" dirty="0"/>
              <a:t> to inertial frame</a:t>
            </a:r>
          </a:p>
          <a:p>
            <a:r>
              <a:rPr lang="en-US" sz="1600" dirty="0"/>
              <a:t>expressed in body frame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038781" y="1981026"/>
            <a:ext cx="2432076" cy="58477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wind </a:t>
            </a:r>
            <a:r>
              <a:rPr lang="en-US" sz="1600" dirty="0" err="1"/>
              <a:t>wrt</a:t>
            </a:r>
            <a:r>
              <a:rPr lang="en-US" sz="1600" dirty="0"/>
              <a:t> to inertial frame</a:t>
            </a:r>
          </a:p>
          <a:p>
            <a:r>
              <a:rPr lang="en-US" sz="1600" dirty="0"/>
              <a:t>expressed in body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71894" y="5306931"/>
            <a:ext cx="2444900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a/c </a:t>
            </a:r>
            <a:r>
              <a:rPr lang="en-US" sz="1600" dirty="0" err="1"/>
              <a:t>wrt</a:t>
            </a:r>
            <a:r>
              <a:rPr lang="en-US" sz="1600" dirty="0"/>
              <a:t> to surrounding air</a:t>
            </a:r>
          </a:p>
          <a:p>
            <a:r>
              <a:rPr lang="en-US" sz="1600" dirty="0"/>
              <a:t>expressed in body frame</a:t>
            </a:r>
          </a:p>
        </p:txBody>
      </p:sp>
      <p:cxnSp>
        <p:nvCxnSpPr>
          <p:cNvPr id="6" name="Straight Arrow Connector 5"/>
          <p:cNvCxnSpPr>
            <a:cxnSpLocks/>
            <a:stCxn id="4" idx="1"/>
          </p:cNvCxnSpPr>
          <p:nvPr/>
        </p:nvCxnSpPr>
        <p:spPr>
          <a:xfrm flipH="1">
            <a:off x="8208590" y="1454548"/>
            <a:ext cx="830191" cy="382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24" idx="1"/>
          </p:cNvCxnSpPr>
          <p:nvPr/>
        </p:nvCxnSpPr>
        <p:spPr>
          <a:xfrm flipH="1">
            <a:off x="8208590" y="2273414"/>
            <a:ext cx="830191" cy="526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26" idx="3"/>
          </p:cNvCxnSpPr>
          <p:nvPr/>
        </p:nvCxnSpPr>
        <p:spPr>
          <a:xfrm>
            <a:off x="5216794" y="5599319"/>
            <a:ext cx="966406" cy="15979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8647"/>
            <a:ext cx="8229600" cy="726831"/>
          </a:xfrm>
        </p:spPr>
        <p:txBody>
          <a:bodyPr/>
          <a:lstStyle/>
          <a:p>
            <a:r>
              <a:rPr lang="en-US" dirty="0"/>
              <a:t>Airspeed, Angle of Attack, Sideslip Angle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41" y="1567544"/>
            <a:ext cx="3585022" cy="1167971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18642" y="3225843"/>
            <a:ext cx="4114829" cy="3013592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6866" y="3587040"/>
            <a:ext cx="3507471" cy="23965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59974" y="536743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A532E-C6D4-5DE0-CF63-E5F4A98371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571" y="931165"/>
            <a:ext cx="7772400" cy="22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937775" y="-364952"/>
            <a:ext cx="8558852" cy="6635123"/>
            <a:chOff x="1700213" y="184150"/>
            <a:chExt cx="5973121" cy="4902200"/>
          </a:xfrm>
        </p:grpSpPr>
        <p:sp>
          <p:nvSpPr>
            <p:cNvPr id="27653" name="Freeform 8"/>
            <p:cNvSpPr>
              <a:spLocks/>
            </p:cNvSpPr>
            <p:nvPr/>
          </p:nvSpPr>
          <p:spPr bwMode="auto">
            <a:xfrm>
              <a:off x="4117303" y="4305466"/>
              <a:ext cx="3556031" cy="493733"/>
            </a:xfrm>
            <a:custGeom>
              <a:avLst/>
              <a:gdLst>
                <a:gd name="T0" fmla="*/ 0 w 1992"/>
                <a:gd name="T1" fmla="*/ 2147483647 h 311"/>
                <a:gd name="T2" fmla="*/ 2147483647 w 1992"/>
                <a:gd name="T3" fmla="*/ 2147483647 h 311"/>
                <a:gd name="T4" fmla="*/ 2147483647 w 1992"/>
                <a:gd name="T5" fmla="*/ 2147483647 h 311"/>
                <a:gd name="T6" fmla="*/ 2147483647 w 1992"/>
                <a:gd name="T7" fmla="*/ 2147483647 h 311"/>
                <a:gd name="T8" fmla="*/ 2147483647 w 1992"/>
                <a:gd name="T9" fmla="*/ 2147483647 h 311"/>
                <a:gd name="T10" fmla="*/ 2147483647 w 199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311"/>
                <a:gd name="T20" fmla="*/ 1992 w 199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311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Line 9"/>
            <p:cNvSpPr>
              <a:spLocks noChangeShapeType="1"/>
            </p:cNvSpPr>
            <p:nvPr/>
          </p:nvSpPr>
          <p:spPr bwMode="auto">
            <a:xfrm>
              <a:off x="4517357" y="2133601"/>
              <a:ext cx="0" cy="24830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Text Box 15"/>
            <p:cNvSpPr txBox="1">
              <a:spLocks noChangeArrowheads="1"/>
            </p:cNvSpPr>
            <p:nvPr/>
          </p:nvSpPr>
          <p:spPr bwMode="auto">
            <a:xfrm>
              <a:off x="4317330" y="4799199"/>
              <a:ext cx="2093513" cy="243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Flight path projected onto ground</a:t>
              </a:r>
            </a:p>
          </p:txBody>
        </p:sp>
        <p:sp>
          <p:nvSpPr>
            <p:cNvPr id="27661" name="Line 20"/>
            <p:cNvSpPr>
              <a:spLocks noChangeShapeType="1"/>
            </p:cNvSpPr>
            <p:nvPr/>
          </p:nvSpPr>
          <p:spPr bwMode="auto">
            <a:xfrm flipV="1">
              <a:off x="4505325" y="1911350"/>
              <a:ext cx="1352550" cy="2222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27664" name="Line 24"/>
            <p:cNvSpPr>
              <a:spLocks noChangeShapeType="1"/>
            </p:cNvSpPr>
            <p:nvPr/>
          </p:nvSpPr>
          <p:spPr bwMode="auto">
            <a:xfrm flipH="1" flipV="1">
              <a:off x="5854700" y="1358900"/>
              <a:ext cx="3175" cy="5524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43" name="Arc 42"/>
            <p:cNvSpPr/>
            <p:nvPr/>
          </p:nvSpPr>
          <p:spPr bwMode="auto">
            <a:xfrm>
              <a:off x="3514725" y="1333500"/>
              <a:ext cx="1670050" cy="1428750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V="1">
              <a:off x="1701800" y="3181350"/>
              <a:ext cx="784225" cy="3381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>
              <a:off x="1701800" y="3519488"/>
              <a:ext cx="809625" cy="1952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 rot="16200000" flipH="1">
              <a:off x="1345407" y="3875881"/>
              <a:ext cx="715962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1825473" y="3460879"/>
              <a:ext cx="132813" cy="88904"/>
              <a:chOff x="2248438" y="2870200"/>
              <a:chExt cx="132812" cy="889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248590" y="2901820"/>
                <a:ext cx="133349" cy="5714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1700213" y="3550576"/>
              <a:ext cx="131072" cy="153994"/>
              <a:chOff x="1989829" y="2864644"/>
              <a:chExt cx="131071" cy="15398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 bwMode="auto">
            <a:xfrm flipV="1">
              <a:off x="4514850" y="4216400"/>
              <a:ext cx="962025" cy="4143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65" name="Line 9"/>
            <p:cNvSpPr>
              <a:spLocks noChangeShapeType="1"/>
            </p:cNvSpPr>
            <p:nvPr/>
          </p:nvSpPr>
          <p:spPr bwMode="auto">
            <a:xfrm>
              <a:off x="5857218" y="1917770"/>
              <a:ext cx="0" cy="248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V="1">
              <a:off x="4511007" y="4407070"/>
              <a:ext cx="1352562" cy="2222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Arc 62"/>
            <p:cNvSpPr/>
            <p:nvPr/>
          </p:nvSpPr>
          <p:spPr bwMode="auto">
            <a:xfrm>
              <a:off x="3851275" y="4171950"/>
              <a:ext cx="1670050" cy="787400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672" name="Text Box 15"/>
            <p:cNvSpPr txBox="1">
              <a:spLocks noChangeArrowheads="1"/>
            </p:cNvSpPr>
            <p:nvPr/>
          </p:nvSpPr>
          <p:spPr bwMode="auto">
            <a:xfrm>
              <a:off x="5942944" y="3554549"/>
              <a:ext cx="1452408" cy="413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of groundspeed vector</a:t>
              </a:r>
            </a:p>
          </p:txBody>
        </p:sp>
        <p:sp>
          <p:nvSpPr>
            <p:cNvPr id="69" name="Arc 68"/>
            <p:cNvSpPr/>
            <p:nvPr/>
          </p:nvSpPr>
          <p:spPr bwMode="auto">
            <a:xfrm>
              <a:off x="5718175" y="3778250"/>
              <a:ext cx="615950" cy="1308100"/>
            </a:xfrm>
            <a:prstGeom prst="arc">
              <a:avLst>
                <a:gd name="adj1" fmla="val 11003695"/>
                <a:gd name="adj2" fmla="val 1607173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 bwMode="auto">
            <a:xfrm>
              <a:off x="5534025" y="184150"/>
              <a:ext cx="952500" cy="3536950"/>
            </a:xfrm>
            <a:prstGeom prst="arc">
              <a:avLst>
                <a:gd name="adj1" fmla="val 5429033"/>
                <a:gd name="adj2" fmla="val 10585019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150" y="4006850"/>
              <a:ext cx="152400" cy="1905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100" y="4235450"/>
              <a:ext cx="152400" cy="1524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2500" y="4305300"/>
              <a:ext cx="698500" cy="2159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4150" y="1784350"/>
              <a:ext cx="1397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350" y="1517650"/>
              <a:ext cx="1054100" cy="2667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00" y="1308100"/>
              <a:ext cx="279400" cy="215900"/>
            </a:xfrm>
            <a:prstGeom prst="rect">
              <a:avLst/>
            </a:prstGeom>
          </p:spPr>
        </p:pic>
        <p:sp>
          <p:nvSpPr>
            <p:cNvPr id="27657" name="Line 19"/>
            <p:cNvSpPr>
              <a:spLocks noChangeShapeType="1"/>
            </p:cNvSpPr>
            <p:nvPr/>
          </p:nvSpPr>
          <p:spPr bwMode="auto">
            <a:xfrm flipV="1">
              <a:off x="4504655" y="1358947"/>
              <a:ext cx="1346213" cy="774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" name="Picture 37" descr="shadow 3D top rear right climbing.tif"/>
            <p:cNvPicPr>
              <a:picLocks noChangeAspect="1"/>
            </p:cNvPicPr>
            <p:nvPr/>
          </p:nvPicPr>
          <p:blipFill>
            <a:blip r:embed="rId9"/>
            <a:srcRect l="7975" t="13426" r="4872" b="16204"/>
            <a:stretch>
              <a:fillRect/>
            </a:stretch>
          </p:blipFill>
          <p:spPr>
            <a:xfrm rot="188537">
              <a:off x="3134273" y="1854309"/>
              <a:ext cx="2016469" cy="1221129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127" y="4112532"/>
              <a:ext cx="863600" cy="2413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252" y="3748282"/>
              <a:ext cx="723900" cy="2413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360" y="3157604"/>
              <a:ext cx="8255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and Flight Path Angles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4671" y="1106127"/>
            <a:ext cx="3103810" cy="1087059"/>
            <a:chOff x="445056" y="1389512"/>
            <a:chExt cx="2355540" cy="803311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865917"/>
              <a:ext cx="1701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475118"/>
              <a:ext cx="2146300" cy="2413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5056" y="1389512"/>
              <a:ext cx="2355540" cy="8033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962221"/>
            <a:ext cx="10972800" cy="5450454"/>
          </a:xfrm>
        </p:spPr>
        <p:txBody>
          <a:bodyPr/>
          <a:lstStyle/>
          <a:p>
            <a:r>
              <a:rPr lang="en-US" sz="2200" dirty="0"/>
              <a:t>In guidance and control of aircraft, reference frames are an essential idea</a:t>
            </a:r>
            <a:endParaRPr lang="en-US" sz="2200" i="1" dirty="0"/>
          </a:p>
          <a:p>
            <a:r>
              <a:rPr lang="en-US" sz="2200" dirty="0"/>
              <a:t>Describe relative position and orientation of objects</a:t>
            </a:r>
          </a:p>
          <a:p>
            <a:pPr lvl="1"/>
            <a:r>
              <a:rPr lang="en-US" sz="2200" dirty="0"/>
              <a:t>Aircraft relative to direction of wind</a:t>
            </a:r>
          </a:p>
          <a:p>
            <a:pPr lvl="1"/>
            <a:r>
              <a:rPr lang="en-US" sz="2200" dirty="0"/>
              <a:t>Camera relative to aircraft</a:t>
            </a:r>
          </a:p>
          <a:p>
            <a:pPr lvl="1"/>
            <a:r>
              <a:rPr lang="en-US" sz="2200" dirty="0"/>
              <a:t>Aircraft relative to inertial frame</a:t>
            </a:r>
          </a:p>
          <a:p>
            <a:r>
              <a:rPr lang="en-US" sz="2200" dirty="0"/>
              <a:t>Quantities most easily calculated or described in a specific reference frames:</a:t>
            </a:r>
          </a:p>
          <a:p>
            <a:pPr lvl="1"/>
            <a:r>
              <a:rPr lang="en-US" sz="2200" dirty="0"/>
              <a:t>Newton’s law</a:t>
            </a:r>
          </a:p>
          <a:p>
            <a:pPr lvl="1"/>
            <a:r>
              <a:rPr lang="en-US" sz="2200" dirty="0"/>
              <a:t>Aircraft attitude</a:t>
            </a:r>
          </a:p>
          <a:p>
            <a:pPr lvl="1"/>
            <a:r>
              <a:rPr lang="en-US" sz="2200" dirty="0"/>
              <a:t>Aerodynamic forces/torques</a:t>
            </a:r>
          </a:p>
          <a:p>
            <a:pPr lvl="1"/>
            <a:r>
              <a:rPr lang="en-US" sz="2200" dirty="0"/>
              <a:t>Accelerometers, rate gyros</a:t>
            </a:r>
          </a:p>
          <a:p>
            <a:pPr lvl="1"/>
            <a:r>
              <a:rPr lang="en-US" sz="2200" dirty="0"/>
              <a:t>GPS</a:t>
            </a:r>
          </a:p>
          <a:p>
            <a:pPr lvl="1"/>
            <a:r>
              <a:rPr lang="en-US" sz="2200" dirty="0"/>
              <a:t>Mission requirements</a:t>
            </a:r>
          </a:p>
          <a:p>
            <a:pPr lvl="1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099969" y="4457752"/>
            <a:ext cx="338586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Must know how to transform</a:t>
            </a:r>
          </a:p>
          <a:p>
            <a:r>
              <a:rPr lang="en-US" sz="2000" dirty="0"/>
              <a:t>between different reference</a:t>
            </a:r>
          </a:p>
          <a:p>
            <a:r>
              <a:rPr lang="en-US" sz="2000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195942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208315" y="563806"/>
            <a:ext cx="7804151" cy="7342188"/>
            <a:chOff x="-357188" y="327025"/>
            <a:chExt cx="7804151" cy="7342188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1181100" y="3230563"/>
              <a:ext cx="24399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5400000" flipH="1" flipV="1">
              <a:off x="2092325" y="3243263"/>
              <a:ext cx="1747838" cy="72866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 flipH="1" flipV="1">
              <a:off x="1981200" y="1401763"/>
              <a:ext cx="8397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rot="5400000" flipH="1" flipV="1">
              <a:off x="3317875" y="1679575"/>
              <a:ext cx="741363" cy="309563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/>
            <p:cNvSpPr/>
            <p:nvPr/>
          </p:nvSpPr>
          <p:spPr bwMode="auto">
            <a:xfrm>
              <a:off x="1298575" y="3787775"/>
              <a:ext cx="2197100" cy="2197100"/>
            </a:xfrm>
            <a:prstGeom prst="arc">
              <a:avLst>
                <a:gd name="adj1" fmla="val 16200000"/>
                <a:gd name="adj2" fmla="val 1764056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Arc 36"/>
            <p:cNvSpPr/>
            <p:nvPr/>
          </p:nvSpPr>
          <p:spPr bwMode="auto">
            <a:xfrm>
              <a:off x="739775" y="3267075"/>
              <a:ext cx="3327400" cy="3327400"/>
            </a:xfrm>
            <a:prstGeom prst="arc">
              <a:avLst>
                <a:gd name="adj1" fmla="val 17604055"/>
                <a:gd name="adj2" fmla="val 1820124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231775" y="2708275"/>
              <a:ext cx="4368800" cy="4368800"/>
            </a:xfrm>
            <a:prstGeom prst="arc">
              <a:avLst>
                <a:gd name="adj1" fmla="val 17588851"/>
                <a:gd name="adj2" fmla="val 1933985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-357188" y="2162175"/>
              <a:ext cx="5508626" cy="5507038"/>
            </a:xfrm>
            <a:prstGeom prst="arc">
              <a:avLst>
                <a:gd name="adj1" fmla="val 16200000"/>
                <a:gd name="adj2" fmla="val 19357835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7" name="TextBox 57"/>
            <p:cNvSpPr txBox="1">
              <a:spLocks noChangeArrowheads="1"/>
            </p:cNvSpPr>
            <p:nvPr/>
          </p:nvSpPr>
          <p:spPr bwMode="auto">
            <a:xfrm>
              <a:off x="2066646" y="327025"/>
              <a:ext cx="6415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north</a:t>
              </a: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4670426" y="939800"/>
              <a:ext cx="449262" cy="158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 bwMode="auto">
            <a:xfrm>
              <a:off x="4475163" y="858838"/>
              <a:ext cx="855662" cy="854075"/>
            </a:xfrm>
            <a:prstGeom prst="arc">
              <a:avLst>
                <a:gd name="adj1" fmla="val 16200000"/>
                <a:gd name="adj2" fmla="val 271156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766" y="3655484"/>
              <a:ext cx="177800" cy="2413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266017"/>
              <a:ext cx="177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33" y="2061633"/>
              <a:ext cx="177800" cy="1778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67" y="2713565"/>
              <a:ext cx="279400" cy="1778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17" y="690033"/>
              <a:ext cx="3175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692149"/>
              <a:ext cx="177800" cy="2413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1168401"/>
              <a:ext cx="190500" cy="2540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832498" y="1210301"/>
            <a:ext cx="3002416" cy="3054645"/>
            <a:chOff x="6751825" y="2941857"/>
            <a:chExt cx="2355540" cy="2420790"/>
          </a:xfrm>
        </p:grpSpPr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948897"/>
              <a:ext cx="2095500" cy="2413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081741"/>
              <a:ext cx="1701800" cy="2413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548530"/>
              <a:ext cx="1879600" cy="241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015319"/>
              <a:ext cx="1892300" cy="2413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482108"/>
              <a:ext cx="1587500" cy="24130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6751825" y="2941857"/>
              <a:ext cx="2355540" cy="2420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07" y="4718294"/>
            <a:ext cx="1760859" cy="4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19908" y="239907"/>
            <a:ext cx="8873205" cy="5915003"/>
            <a:chOff x="341245" y="1661270"/>
            <a:chExt cx="8274653" cy="5507038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528970" y="3308851"/>
              <a:ext cx="1271703" cy="850514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7492312" y="2761259"/>
              <a:ext cx="1123586" cy="7933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915242" y="2784561"/>
              <a:ext cx="722183" cy="45803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 bwMode="auto"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9" name="Arc 8"/>
            <p:cNvSpPr/>
            <p:nvPr/>
          </p:nvSpPr>
          <p:spPr bwMode="auto"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0" name="Arc 9"/>
            <p:cNvSpPr/>
            <p:nvPr/>
          </p:nvSpPr>
          <p:spPr bwMode="auto"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1" name="Arc 10"/>
            <p:cNvSpPr/>
            <p:nvPr/>
          </p:nvSpPr>
          <p:spPr bwMode="auto"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3163562" y="2761259"/>
              <a:ext cx="4352054" cy="162433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1697781" flipV="1">
              <a:off x="3686280" y="2311947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542244" y="4407678"/>
              <a:ext cx="3181028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</p:spPr>
        </p:pic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</p:spPr>
        </p:pic>
        <p:pic>
          <p:nvPicPr>
            <p:cNvPr id="59" name="Picture 17" descr="testnew2.png"/>
            <p:cNvPicPr>
              <a:picLocks noChangeAspect="1"/>
            </p:cNvPicPr>
            <p:nvPr/>
          </p:nvPicPr>
          <p:blipFill>
            <a:blip r:embed="rId10">
              <a:alphaModFix amt="78000"/>
            </a:blip>
            <a:srcRect/>
            <a:stretch>
              <a:fillRect/>
            </a:stretch>
          </p:blipFill>
          <p:spPr bwMode="auto">
            <a:xfrm rot="19727729">
              <a:off x="1975575" y="4314611"/>
              <a:ext cx="1506671" cy="410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448238" y="3130639"/>
            <a:ext cx="5462014" cy="2209764"/>
            <a:chOff x="3755838" y="3712595"/>
            <a:chExt cx="4504833" cy="1671764"/>
          </a:xfrm>
        </p:grpSpPr>
        <p:sp>
          <p:nvSpPr>
            <p:cNvPr id="29" name="Rectangle 28"/>
            <p:cNvSpPr/>
            <p:nvPr/>
          </p:nvSpPr>
          <p:spPr>
            <a:xfrm>
              <a:off x="3755838" y="3712595"/>
              <a:ext cx="4504833" cy="16717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623231"/>
              <a:ext cx="2146300" cy="2413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5003175"/>
              <a:ext cx="4165600" cy="2413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3863341"/>
              <a:ext cx="1511300" cy="2413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243286"/>
              <a:ext cx="1981200" cy="241300"/>
            </a:xfrm>
            <a:prstGeom prst="rect">
              <a:avLst/>
            </a:prstGeom>
          </p:spPr>
        </p:pic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77" y="5674185"/>
            <a:ext cx="1819118" cy="3676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wind speed and sideslip are zero…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43274-2815-6344-A91D-E4B9511B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3" y="989052"/>
            <a:ext cx="10636998" cy="50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2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3041"/>
            <a:ext cx="8229600" cy="726831"/>
          </a:xfrm>
        </p:spPr>
        <p:txBody>
          <a:bodyPr/>
          <a:lstStyle/>
          <a:p>
            <a:r>
              <a:rPr lang="en-US" dirty="0"/>
              <a:t>Differentiation of a Vector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6917789" y="716142"/>
            <a:ext cx="4655116" cy="3863335"/>
            <a:chOff x="1647825" y="2497139"/>
            <a:chExt cx="3807698" cy="3436936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>
              <a:off x="2114550" y="5553075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2114550" y="4662488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H="1">
              <a:off x="1647825" y="5553075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20814058">
              <a:off x="4417298" y="3550457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20814058" flipV="1">
              <a:off x="4330426" y="2789044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rot="20814058" flipH="1">
              <a:off x="4013326" y="3716038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432299" y="2497139"/>
              <a:ext cx="283633" cy="1169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432299" y="3667125"/>
              <a:ext cx="452967" cy="5737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2124075" y="4238625"/>
              <a:ext cx="2752725" cy="1304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51388" y="3889906"/>
              <a:ext cx="127000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1975" y="5311775"/>
              <a:ext cx="242888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4788" y="3435350"/>
              <a:ext cx="26352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6883" y="2702454"/>
              <a:ext cx="444500" cy="2159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077278" y="908193"/>
            <a:ext cx="3770242" cy="662728"/>
            <a:chOff x="364436" y="886619"/>
            <a:chExt cx="3770242" cy="66272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" y="922751"/>
              <a:ext cx="3581400" cy="279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200" y="1251911"/>
              <a:ext cx="2527300" cy="2794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64436" y="886619"/>
              <a:ext cx="3770242" cy="6627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15249" y="5542425"/>
            <a:ext cx="4039340" cy="681019"/>
            <a:chOff x="4572000" y="5528216"/>
            <a:chExt cx="4039340" cy="681019"/>
          </a:xfrm>
        </p:grpSpPr>
        <p:grpSp>
          <p:nvGrpSpPr>
            <p:cNvPr id="30" name="Group 29"/>
            <p:cNvGrpSpPr/>
            <p:nvPr/>
          </p:nvGrpSpPr>
          <p:grpSpPr>
            <a:xfrm>
              <a:off x="4672331" y="5573567"/>
              <a:ext cx="3860800" cy="568290"/>
              <a:chOff x="4614123" y="5498077"/>
              <a:chExt cx="3860800" cy="56829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123" y="5498077"/>
                <a:ext cx="3860800" cy="2413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7238" y="5837767"/>
                <a:ext cx="1460500" cy="228600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4572000" y="5528216"/>
              <a:ext cx="4039340" cy="681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50B80D2-C481-E844-B63D-86A3F3D15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51" y="1298162"/>
            <a:ext cx="8077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2439448" y="1254477"/>
            <a:ext cx="6381823" cy="3870774"/>
            <a:chOff x="2444749" y="1168392"/>
            <a:chExt cx="4464051" cy="27130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946400" y="3429000"/>
              <a:ext cx="546100" cy="246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 flipH="1">
              <a:off x="3156744" y="3342482"/>
              <a:ext cx="668337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963863" y="3030538"/>
              <a:ext cx="515937" cy="3984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2852738" y="3005138"/>
              <a:ext cx="517525" cy="3143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68663" y="2908300"/>
              <a:ext cx="211137" cy="106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87738" y="3268663"/>
              <a:ext cx="822325" cy="4143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V="1">
              <a:off x="3479800" y="2379663"/>
              <a:ext cx="2590800" cy="642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259138" y="2370138"/>
              <a:ext cx="2828925" cy="533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97163" y="2540000"/>
              <a:ext cx="731837" cy="3381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164138" y="3352800"/>
              <a:ext cx="8302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530600" y="2268538"/>
              <a:ext cx="939800" cy="4238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 flipV="1">
              <a:off x="2692400" y="2268538"/>
              <a:ext cx="846138" cy="279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29200" y="2268538"/>
              <a:ext cx="465138" cy="2127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029200" y="2108200"/>
              <a:ext cx="423863" cy="1651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443538" y="2108200"/>
              <a:ext cx="279400" cy="119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256338" y="2649538"/>
              <a:ext cx="390525" cy="152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5554663" y="1862138"/>
              <a:ext cx="1028700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280819" y="1704182"/>
              <a:ext cx="1117600" cy="4365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251200" y="3505200"/>
              <a:ext cx="236538" cy="1603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 flipV="1">
              <a:off x="2971006" y="3209132"/>
              <a:ext cx="593725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51163" y="3424238"/>
              <a:ext cx="317500" cy="889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36938" y="2878138"/>
              <a:ext cx="657225" cy="3016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106863" y="3182938"/>
              <a:ext cx="1066800" cy="4746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37063" y="2674938"/>
              <a:ext cx="381000" cy="15716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4826000" y="2836863"/>
              <a:ext cx="1176338" cy="515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461000" y="2463800"/>
              <a:ext cx="261938" cy="101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664200" y="2540000"/>
              <a:ext cx="592138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22938" y="2227263"/>
              <a:ext cx="347662" cy="16033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78538" y="2387600"/>
              <a:ext cx="576262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292600" y="2916238"/>
              <a:ext cx="728663" cy="355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 flipV="1">
              <a:off x="5008563" y="2560638"/>
              <a:ext cx="714375" cy="3603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0800000" flipV="1">
              <a:off x="5732463" y="2379663"/>
              <a:ext cx="355600" cy="1778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234" name="Group 137"/>
            <p:cNvGrpSpPr>
              <a:grpSpLocks/>
            </p:cNvGrpSpPr>
            <p:nvPr/>
          </p:nvGrpSpPr>
          <p:grpSpPr bwMode="auto">
            <a:xfrm>
              <a:off x="2978149" y="27685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39" name="Rectangle 138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2" name="TextBox 139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2</a:t>
                </a:r>
              </a:p>
            </p:txBody>
          </p:sp>
        </p:grpSp>
        <p:grpSp>
          <p:nvGrpSpPr>
            <p:cNvPr id="51235" name="Group 140"/>
            <p:cNvGrpSpPr>
              <a:grpSpLocks/>
            </p:cNvGrpSpPr>
            <p:nvPr/>
          </p:nvGrpSpPr>
          <p:grpSpPr bwMode="auto">
            <a:xfrm>
              <a:off x="2724149" y="33019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2" name="Rectangle 141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0" name="TextBox 142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</a:t>
                </a:r>
              </a:p>
            </p:txBody>
          </p:sp>
        </p:grpSp>
        <p:grpSp>
          <p:nvGrpSpPr>
            <p:cNvPr id="51236" name="Group 143"/>
            <p:cNvGrpSpPr>
              <a:grpSpLocks/>
            </p:cNvGrpSpPr>
            <p:nvPr/>
          </p:nvGrpSpPr>
          <p:grpSpPr bwMode="auto">
            <a:xfrm>
              <a:off x="3468686" y="29797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45" name="Rectangle 144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8" name="TextBox 145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3</a:t>
                </a:r>
              </a:p>
            </p:txBody>
          </p:sp>
        </p:grpSp>
        <p:grpSp>
          <p:nvGrpSpPr>
            <p:cNvPr id="51237" name="Group 146"/>
            <p:cNvGrpSpPr>
              <a:grpSpLocks/>
            </p:cNvGrpSpPr>
            <p:nvPr/>
          </p:nvGrpSpPr>
          <p:grpSpPr bwMode="auto">
            <a:xfrm>
              <a:off x="3427412" y="36655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8" name="Rectangle 147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6" name="TextBox 148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4</a:t>
                </a:r>
              </a:p>
            </p:txBody>
          </p:sp>
        </p:grpSp>
        <p:grpSp>
          <p:nvGrpSpPr>
            <p:cNvPr id="51238" name="Group 149"/>
            <p:cNvGrpSpPr>
              <a:grpSpLocks/>
            </p:cNvGrpSpPr>
            <p:nvPr/>
          </p:nvGrpSpPr>
          <p:grpSpPr bwMode="auto">
            <a:xfrm>
              <a:off x="3232151" y="3327392"/>
              <a:ext cx="249238" cy="215900"/>
              <a:chOff x="1047751" y="3809993"/>
              <a:chExt cx="248786" cy="215444"/>
            </a:xfrm>
            <a:effectLst/>
          </p:grpSpPr>
          <p:sp>
            <p:nvSpPr>
              <p:cNvPr id="151" name="Rectangle 150"/>
              <p:cNvSpPr/>
              <p:nvPr/>
            </p:nvSpPr>
            <p:spPr>
              <a:xfrm>
                <a:off x="1117473" y="3854356"/>
                <a:ext cx="12043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4" name="TextBox 151"/>
              <p:cNvSpPr txBox="1">
                <a:spLocks noChangeArrowheads="1"/>
              </p:cNvSpPr>
              <p:nvPr/>
            </p:nvSpPr>
            <p:spPr bwMode="auto">
              <a:xfrm>
                <a:off x="1047751" y="3809993"/>
                <a:ext cx="24878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5</a:t>
                </a:r>
              </a:p>
            </p:txBody>
          </p:sp>
        </p:grpSp>
        <p:grpSp>
          <p:nvGrpSpPr>
            <p:cNvPr id="51239" name="Group 152"/>
            <p:cNvGrpSpPr>
              <a:grpSpLocks/>
            </p:cNvGrpSpPr>
            <p:nvPr/>
          </p:nvGrpSpPr>
          <p:grpSpPr bwMode="auto">
            <a:xfrm>
              <a:off x="6076949" y="2201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54" name="Rectangle 153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2" name="TextBox 154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6</a:t>
                </a:r>
              </a:p>
            </p:txBody>
          </p:sp>
        </p:grpSp>
        <p:grpSp>
          <p:nvGrpSpPr>
            <p:cNvPr id="51240" name="Group 155"/>
            <p:cNvGrpSpPr>
              <a:grpSpLocks/>
            </p:cNvGrpSpPr>
            <p:nvPr/>
          </p:nvGrpSpPr>
          <p:grpSpPr bwMode="auto">
            <a:xfrm>
              <a:off x="2444749" y="23701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57" name="Rectangle 156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0" name="TextBox 157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7</a:t>
                </a:r>
              </a:p>
            </p:txBody>
          </p:sp>
        </p:grpSp>
        <p:grpSp>
          <p:nvGrpSpPr>
            <p:cNvPr id="51241" name="Group 158"/>
            <p:cNvGrpSpPr>
              <a:grpSpLocks/>
            </p:cNvGrpSpPr>
            <p:nvPr/>
          </p:nvGrpSpPr>
          <p:grpSpPr bwMode="auto">
            <a:xfrm>
              <a:off x="3443286" y="20399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60" name="Rectangle 159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8" name="TextBox 160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8</a:t>
                </a:r>
              </a:p>
            </p:txBody>
          </p:sp>
        </p:grpSp>
        <p:grpSp>
          <p:nvGrpSpPr>
            <p:cNvPr id="51242" name="Group 161"/>
            <p:cNvGrpSpPr>
              <a:grpSpLocks/>
            </p:cNvGrpSpPr>
            <p:nvPr/>
          </p:nvGrpSpPr>
          <p:grpSpPr bwMode="auto">
            <a:xfrm>
              <a:off x="5043490" y="36655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63" name="Rectangle 162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6" name="TextBox 163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10</a:t>
                </a:r>
              </a:p>
            </p:txBody>
          </p:sp>
        </p:grpSp>
        <p:grpSp>
          <p:nvGrpSpPr>
            <p:cNvPr id="51243" name="Group 164"/>
            <p:cNvGrpSpPr>
              <a:grpSpLocks/>
            </p:cNvGrpSpPr>
            <p:nvPr/>
          </p:nvGrpSpPr>
          <p:grpSpPr bwMode="auto">
            <a:xfrm>
              <a:off x="6018212" y="3217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66" name="Rectangle 165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4" name="TextBox 166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9</a:t>
                </a:r>
              </a:p>
            </p:txBody>
          </p:sp>
        </p:grpSp>
        <p:grpSp>
          <p:nvGrpSpPr>
            <p:cNvPr id="51244" name="Group 185"/>
            <p:cNvGrpSpPr>
              <a:grpSpLocks/>
            </p:cNvGrpSpPr>
            <p:nvPr/>
          </p:nvGrpSpPr>
          <p:grpSpPr bwMode="auto">
            <a:xfrm>
              <a:off x="4756151" y="2151059"/>
              <a:ext cx="300082" cy="215444"/>
              <a:chOff x="1030815" y="3809996"/>
              <a:chExt cx="300755" cy="216582"/>
            </a:xfrm>
            <a:effectLst/>
          </p:grpSpPr>
          <p:sp>
            <p:nvSpPr>
              <p:cNvPr id="187" name="Rectangle 186"/>
              <p:cNvSpPr/>
              <p:nvPr/>
            </p:nvSpPr>
            <p:spPr>
              <a:xfrm>
                <a:off x="1118325" y="3854685"/>
                <a:ext cx="119329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2" name="TextBox 187"/>
              <p:cNvSpPr txBox="1">
                <a:spLocks noChangeArrowheads="1"/>
              </p:cNvSpPr>
              <p:nvPr/>
            </p:nvSpPr>
            <p:spPr bwMode="auto">
              <a:xfrm>
                <a:off x="1030815" y="3809996"/>
                <a:ext cx="300755" cy="2165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11</a:t>
                </a:r>
              </a:p>
            </p:txBody>
          </p:sp>
        </p:grpSp>
        <p:grpSp>
          <p:nvGrpSpPr>
            <p:cNvPr id="51245" name="Group 188"/>
            <p:cNvGrpSpPr>
              <a:grpSpLocks/>
            </p:cNvGrpSpPr>
            <p:nvPr/>
          </p:nvGrpSpPr>
          <p:grpSpPr bwMode="auto">
            <a:xfrm>
              <a:off x="6110290" y="28019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90" name="Rectangle 189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0" name="TextBox 190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14</a:t>
                </a:r>
              </a:p>
            </p:txBody>
          </p:sp>
        </p:grpSp>
        <p:grpSp>
          <p:nvGrpSpPr>
            <p:cNvPr id="51246" name="Group 191"/>
            <p:cNvGrpSpPr>
              <a:grpSpLocks/>
            </p:cNvGrpSpPr>
            <p:nvPr/>
          </p:nvGrpSpPr>
          <p:grpSpPr bwMode="auto">
            <a:xfrm>
              <a:off x="6610350" y="2557459"/>
              <a:ext cx="298450" cy="214312"/>
              <a:chOff x="1030816" y="3809996"/>
              <a:chExt cx="298780" cy="215444"/>
            </a:xfrm>
            <a:effectLst/>
          </p:grpSpPr>
          <p:sp>
            <p:nvSpPr>
              <p:cNvPr id="193" name="Rectangle 192"/>
              <p:cNvSpPr/>
              <p:nvPr/>
            </p:nvSpPr>
            <p:spPr>
              <a:xfrm>
                <a:off x="1118226" y="3854685"/>
                <a:ext cx="120783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8" name="TextBox 193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13</a:t>
                </a:r>
              </a:p>
            </p:txBody>
          </p:sp>
        </p:grpSp>
        <p:grpSp>
          <p:nvGrpSpPr>
            <p:cNvPr id="51247" name="Group 194"/>
            <p:cNvGrpSpPr>
              <a:grpSpLocks/>
            </p:cNvGrpSpPr>
            <p:nvPr/>
          </p:nvGrpSpPr>
          <p:grpSpPr bwMode="auto">
            <a:xfrm>
              <a:off x="5975350" y="1168392"/>
              <a:ext cx="298450" cy="215900"/>
              <a:chOff x="1030816" y="3809993"/>
              <a:chExt cx="298780" cy="215444"/>
            </a:xfrm>
            <a:effectLst/>
          </p:grpSpPr>
          <p:sp>
            <p:nvSpPr>
              <p:cNvPr id="196" name="Rectangle 195"/>
              <p:cNvSpPr/>
              <p:nvPr/>
            </p:nvSpPr>
            <p:spPr>
              <a:xfrm>
                <a:off x="1118226" y="3854356"/>
                <a:ext cx="120783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6" name="TextBox 196"/>
              <p:cNvSpPr txBox="1">
                <a:spLocks noChangeArrowheads="1"/>
              </p:cNvSpPr>
              <p:nvPr/>
            </p:nvSpPr>
            <p:spPr bwMode="auto">
              <a:xfrm>
                <a:off x="1030816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16</a:t>
                </a:r>
              </a:p>
            </p:txBody>
          </p:sp>
        </p:grpSp>
        <p:grpSp>
          <p:nvGrpSpPr>
            <p:cNvPr id="51248" name="Group 197"/>
            <p:cNvGrpSpPr>
              <a:grpSpLocks/>
            </p:cNvGrpSpPr>
            <p:nvPr/>
          </p:nvGrpSpPr>
          <p:grpSpPr bwMode="auto">
            <a:xfrm>
              <a:off x="5365750" y="2481259"/>
              <a:ext cx="300038" cy="214312"/>
              <a:chOff x="1030816" y="3809996"/>
              <a:chExt cx="300082" cy="215444"/>
            </a:xfrm>
            <a:effectLst/>
          </p:grpSpPr>
          <p:sp>
            <p:nvSpPr>
              <p:cNvPr id="199" name="Rectangle 198"/>
              <p:cNvSpPr/>
              <p:nvPr/>
            </p:nvSpPr>
            <p:spPr>
              <a:xfrm>
                <a:off x="1118142" y="3854685"/>
                <a:ext cx="120668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4" name="TextBox 199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300082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15</a:t>
                </a:r>
              </a:p>
            </p:txBody>
          </p:sp>
        </p:grpSp>
        <p:grpSp>
          <p:nvGrpSpPr>
            <p:cNvPr id="51249" name="Group 200"/>
            <p:cNvGrpSpPr>
              <a:grpSpLocks/>
            </p:cNvGrpSpPr>
            <p:nvPr/>
          </p:nvGrpSpPr>
          <p:grpSpPr bwMode="auto">
            <a:xfrm>
              <a:off x="5348290" y="1904992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202" name="Rectangle 201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2" name="TextBox 202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12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736651" y="1804253"/>
            <a:ext cx="6361244" cy="2767746"/>
            <a:chOff x="2265363" y="2311400"/>
            <a:chExt cx="4964815" cy="1686084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128963" y="3589338"/>
              <a:ext cx="546100" cy="2460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H="1">
              <a:off x="3337719" y="3502819"/>
              <a:ext cx="668338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3128963" y="3170238"/>
              <a:ext cx="536575" cy="4286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3665538" y="3167063"/>
              <a:ext cx="27987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237038" y="3471863"/>
              <a:ext cx="652462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5900738" y="3471863"/>
              <a:ext cx="546100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H="1">
              <a:off x="6085682" y="3101181"/>
              <a:ext cx="719138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5866606" y="2828132"/>
              <a:ext cx="665163" cy="4953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0800000" flipV="1">
              <a:off x="3675063" y="3479800"/>
              <a:ext cx="2789237" cy="360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5891213" y="3392488"/>
              <a:ext cx="92075" cy="730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3903663" y="3462338"/>
              <a:ext cx="330200" cy="4762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 flipH="1" flipV="1">
              <a:off x="4090988" y="3606800"/>
              <a:ext cx="277812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238" name="Picture 206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4450" y="33083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239" name="Picture 207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8600" y="3625850"/>
              <a:ext cx="1016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09" name="Straight Connector 208"/>
            <p:cNvCxnSpPr/>
            <p:nvPr/>
          </p:nvCxnSpPr>
          <p:spPr>
            <a:xfrm>
              <a:off x="4229100" y="2928938"/>
              <a:ext cx="652463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0800000">
              <a:off x="3670300" y="2832100"/>
              <a:ext cx="563563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0800000" flipV="1">
              <a:off x="3128963" y="2684463"/>
              <a:ext cx="1100137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4233863" y="2573338"/>
              <a:ext cx="2209800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 flipH="1" flipV="1">
              <a:off x="2477294" y="3501232"/>
              <a:ext cx="676275" cy="7937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 flipH="1" flipV="1">
              <a:off x="6342856" y="3096420"/>
              <a:ext cx="746125" cy="4762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5900738" y="3708400"/>
              <a:ext cx="563562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247" name="TextBox 223"/>
            <p:cNvSpPr txBox="1">
              <a:spLocks noChangeArrowheads="1"/>
            </p:cNvSpPr>
            <p:nvPr/>
          </p:nvSpPr>
          <p:spPr bwMode="auto">
            <a:xfrm>
              <a:off x="4305300" y="2971800"/>
              <a:ext cx="54822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wing_l</a:t>
              </a:r>
            </a:p>
          </p:txBody>
        </p:sp>
        <p:sp>
          <p:nvSpPr>
            <p:cNvPr id="52248" name="TextBox 224"/>
            <p:cNvSpPr txBox="1">
              <a:spLocks noChangeArrowheads="1"/>
            </p:cNvSpPr>
            <p:nvPr/>
          </p:nvSpPr>
          <p:spPr bwMode="auto">
            <a:xfrm>
              <a:off x="4999038" y="2311400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fuse_l3</a:t>
              </a:r>
            </a:p>
          </p:txBody>
        </p:sp>
        <p:sp>
          <p:nvSpPr>
            <p:cNvPr id="52249" name="TextBox 225"/>
            <p:cNvSpPr txBox="1">
              <a:spLocks noChangeArrowheads="1"/>
            </p:cNvSpPr>
            <p:nvPr/>
          </p:nvSpPr>
          <p:spPr bwMode="auto">
            <a:xfrm>
              <a:off x="3751263" y="28241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fuse_l2</a:t>
              </a:r>
            </a:p>
          </p:txBody>
        </p:sp>
        <p:sp>
          <p:nvSpPr>
            <p:cNvPr id="52250" name="TextBox 226"/>
            <p:cNvSpPr txBox="1">
              <a:spLocks noChangeArrowheads="1"/>
            </p:cNvSpPr>
            <p:nvPr/>
          </p:nvSpPr>
          <p:spPr bwMode="auto">
            <a:xfrm>
              <a:off x="3421063" y="24558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fuse_l1</a:t>
              </a:r>
            </a:p>
          </p:txBody>
        </p:sp>
        <p:sp>
          <p:nvSpPr>
            <p:cNvPr id="52251" name="TextBox 227"/>
            <p:cNvSpPr txBox="1">
              <a:spLocks noChangeArrowheads="1"/>
            </p:cNvSpPr>
            <p:nvPr/>
          </p:nvSpPr>
          <p:spPr bwMode="auto">
            <a:xfrm>
              <a:off x="5994400" y="3751263"/>
              <a:ext cx="7121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tailwing_l</a:t>
              </a:r>
            </a:p>
          </p:txBody>
        </p:sp>
        <p:sp>
          <p:nvSpPr>
            <p:cNvPr id="52252" name="TextBox 228"/>
            <p:cNvSpPr txBox="1">
              <a:spLocks noChangeArrowheads="1"/>
            </p:cNvSpPr>
            <p:nvPr/>
          </p:nvSpPr>
          <p:spPr bwMode="auto">
            <a:xfrm>
              <a:off x="6738938" y="2963863"/>
              <a:ext cx="4912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tail_h</a:t>
              </a:r>
            </a:p>
          </p:txBody>
        </p:sp>
        <p:sp>
          <p:nvSpPr>
            <p:cNvPr id="52253" name="TextBox 229"/>
            <p:cNvSpPr txBox="1">
              <a:spLocks noChangeArrowheads="1"/>
            </p:cNvSpPr>
            <p:nvPr/>
          </p:nvSpPr>
          <p:spPr bwMode="auto">
            <a:xfrm>
              <a:off x="2265363" y="3382963"/>
              <a:ext cx="5697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fuse_h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514153" y="1028227"/>
            <a:ext cx="6476166" cy="5241944"/>
            <a:chOff x="1689100" y="735013"/>
            <a:chExt cx="5390931" cy="44653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35400" y="1600200"/>
              <a:ext cx="736600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 flipH="1">
              <a:off x="2489994" y="2937669"/>
              <a:ext cx="3063875" cy="373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919538" y="2184400"/>
              <a:ext cx="59372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 flipH="1" flipV="1">
              <a:off x="2862263" y="2946400"/>
              <a:ext cx="3055938" cy="3635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224338" y="1287463"/>
              <a:ext cx="347662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0800000" flipV="1">
              <a:off x="3835400" y="1287463"/>
              <a:ext cx="388938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633663" y="2184400"/>
              <a:ext cx="1270000" cy="7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0800000">
              <a:off x="4495800" y="2179638"/>
              <a:ext cx="1404938" cy="142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017963" y="3179763"/>
              <a:ext cx="376237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0800000">
              <a:off x="4386263" y="3182938"/>
              <a:ext cx="1514475" cy="15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5409407" y="2693194"/>
              <a:ext cx="98266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0800000">
              <a:off x="2633663" y="3182938"/>
              <a:ext cx="1404937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 flipH="1" flipV="1">
              <a:off x="2151063" y="2692400"/>
              <a:ext cx="982662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127500" y="4046538"/>
              <a:ext cx="152400" cy="158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0800000" flipV="1">
              <a:off x="4279900" y="4033838"/>
              <a:ext cx="766763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0800000" flipV="1">
              <a:off x="3360738" y="4643438"/>
              <a:ext cx="1693862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4737101" y="4338637"/>
              <a:ext cx="609600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0800000">
              <a:off x="3360738" y="4046538"/>
              <a:ext cx="771525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>
              <a:off x="3058319" y="4353719"/>
              <a:ext cx="614363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4071938" y="2022475"/>
              <a:ext cx="306388" cy="7937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0800000">
              <a:off x="4216400" y="2184400"/>
              <a:ext cx="266700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271" name="Picture 178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51300" y="18732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72" name="Picture 179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32818" y="2247901"/>
              <a:ext cx="1016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1" name="Straight Connector 180"/>
            <p:cNvCxnSpPr/>
            <p:nvPr/>
          </p:nvCxnSpPr>
          <p:spPr>
            <a:xfrm rot="16200000" flipV="1">
              <a:off x="5695950" y="1873250"/>
              <a:ext cx="6350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 flipH="1" flipV="1">
              <a:off x="5695951" y="1708150"/>
              <a:ext cx="952500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5080000" y="3416300"/>
              <a:ext cx="2470150" cy="635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1777206" y="2685257"/>
              <a:ext cx="985837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 flipH="1" flipV="1">
              <a:off x="2705100" y="4343400"/>
              <a:ext cx="628650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0800000">
              <a:off x="3359150" y="4851400"/>
              <a:ext cx="168275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10800000">
              <a:off x="2635250" y="3346450"/>
              <a:ext cx="32639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0" name="TextBox 200"/>
            <p:cNvSpPr txBox="1">
              <a:spLocks noChangeArrowheads="1"/>
            </p:cNvSpPr>
            <p:nvPr/>
          </p:nvSpPr>
          <p:spPr bwMode="auto">
            <a:xfrm>
              <a:off x="6272213" y="164306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fuse_l1</a:t>
              </a:r>
            </a:p>
          </p:txBody>
        </p:sp>
        <p:sp>
          <p:nvSpPr>
            <p:cNvPr id="53281" name="TextBox 201"/>
            <p:cNvSpPr txBox="1">
              <a:spLocks noChangeArrowheads="1"/>
            </p:cNvSpPr>
            <p:nvPr/>
          </p:nvSpPr>
          <p:spPr bwMode="auto">
            <a:xfrm>
              <a:off x="5429782" y="178911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fuse_l2</a:t>
              </a:r>
            </a:p>
          </p:txBody>
        </p:sp>
        <p:sp>
          <p:nvSpPr>
            <p:cNvPr id="53282" name="TextBox 202"/>
            <p:cNvSpPr txBox="1">
              <a:spLocks noChangeArrowheads="1"/>
            </p:cNvSpPr>
            <p:nvPr/>
          </p:nvSpPr>
          <p:spPr bwMode="auto">
            <a:xfrm>
              <a:off x="6440488" y="3257550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fuse_l3</a:t>
              </a:r>
            </a:p>
          </p:txBody>
        </p:sp>
        <p:sp>
          <p:nvSpPr>
            <p:cNvPr id="53283" name="TextBox 203"/>
            <p:cNvSpPr txBox="1">
              <a:spLocks noChangeArrowheads="1"/>
            </p:cNvSpPr>
            <p:nvPr/>
          </p:nvSpPr>
          <p:spPr bwMode="auto">
            <a:xfrm>
              <a:off x="2146300" y="4227513"/>
              <a:ext cx="77772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tailwing_l</a:t>
              </a:r>
            </a:p>
          </p:txBody>
        </p:sp>
        <p:sp>
          <p:nvSpPr>
            <p:cNvPr id="53284" name="TextBox 204"/>
            <p:cNvSpPr txBox="1">
              <a:spLocks noChangeArrowheads="1"/>
            </p:cNvSpPr>
            <p:nvPr/>
          </p:nvSpPr>
          <p:spPr bwMode="auto">
            <a:xfrm>
              <a:off x="1689100" y="2578100"/>
              <a:ext cx="5845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wing_l</a:t>
              </a:r>
            </a:p>
          </p:txBody>
        </p:sp>
        <p:sp>
          <p:nvSpPr>
            <p:cNvPr id="53285" name="TextBox 205"/>
            <p:cNvSpPr txBox="1">
              <a:spLocks noChangeArrowheads="1"/>
            </p:cNvSpPr>
            <p:nvPr/>
          </p:nvSpPr>
          <p:spPr bwMode="auto">
            <a:xfrm>
              <a:off x="4591050" y="3454400"/>
              <a:ext cx="65755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wing_w</a:t>
              </a:r>
            </a:p>
          </p:txBody>
        </p:sp>
        <p:sp>
          <p:nvSpPr>
            <p:cNvPr id="53286" name="TextBox 206"/>
            <p:cNvSpPr txBox="1">
              <a:spLocks noChangeArrowheads="1"/>
            </p:cNvSpPr>
            <p:nvPr/>
          </p:nvSpPr>
          <p:spPr bwMode="auto">
            <a:xfrm>
              <a:off x="3886200" y="4938713"/>
              <a:ext cx="838691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tailwing_w</a:t>
              </a:r>
            </a:p>
          </p:txBody>
        </p:sp>
        <p:cxnSp>
          <p:nvCxnSpPr>
            <p:cNvPr id="208" name="Straight Connector 207"/>
            <p:cNvCxnSpPr/>
            <p:nvPr/>
          </p:nvCxnSpPr>
          <p:spPr>
            <a:xfrm rot="10800000">
              <a:off x="3835400" y="1035050"/>
              <a:ext cx="7112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8" name="TextBox 211"/>
            <p:cNvSpPr txBox="1">
              <a:spLocks noChangeArrowheads="1"/>
            </p:cNvSpPr>
            <p:nvPr/>
          </p:nvSpPr>
          <p:spPr bwMode="auto">
            <a:xfrm>
              <a:off x="3948113" y="735013"/>
              <a:ext cx="63190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fuse_w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38"/>
          <p:cNvGrpSpPr>
            <a:grpSpLocks/>
          </p:cNvGrpSpPr>
          <p:nvPr/>
        </p:nvGrpSpPr>
        <p:grpSpPr bwMode="auto">
          <a:xfrm>
            <a:off x="357278" y="1228025"/>
            <a:ext cx="4314614" cy="4657945"/>
            <a:chOff x="1739900" y="1511300"/>
            <a:chExt cx="5594350" cy="5829300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-1306662">
              <a:off x="3447623" y="4115458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2998730" y="1799407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3576638" y="4772025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3576638" y="167640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18325" y="3940175"/>
              <a:ext cx="165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 flipV="1">
              <a:off x="3575050" y="2444749"/>
              <a:ext cx="2032000" cy="23304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0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7212" y="3195835"/>
              <a:ext cx="214312" cy="24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1" name="Line 12"/>
            <p:cNvSpPr>
              <a:spLocks noChangeShapeType="1"/>
            </p:cNvSpPr>
            <p:nvPr/>
          </p:nvSpPr>
          <p:spPr bwMode="auto">
            <a:xfrm>
              <a:off x="5601281" y="2462213"/>
              <a:ext cx="0" cy="2303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13"/>
            <p:cNvSpPr>
              <a:spLocks noChangeShapeType="1"/>
            </p:cNvSpPr>
            <p:nvPr/>
          </p:nvSpPr>
          <p:spPr bwMode="auto">
            <a:xfrm>
              <a:off x="5610225" y="2462213"/>
              <a:ext cx="544513" cy="128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14"/>
            <p:cNvSpPr>
              <a:spLocks noChangeShapeType="1"/>
            </p:cNvSpPr>
            <p:nvPr/>
          </p:nvSpPr>
          <p:spPr bwMode="auto">
            <a:xfrm flipH="1">
              <a:off x="3587750" y="2444750"/>
              <a:ext cx="2022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5"/>
            <p:cNvSpPr>
              <a:spLocks noChangeShapeType="1"/>
            </p:cNvSpPr>
            <p:nvPr/>
          </p:nvSpPr>
          <p:spPr bwMode="auto">
            <a:xfrm flipH="1">
              <a:off x="3089275" y="2447925"/>
              <a:ext cx="2514600" cy="112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067550" y="4914900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31000" y="2997200"/>
              <a:ext cx="254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66614" y="1899812"/>
              <a:ext cx="292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29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83892" y="1511300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9" name="Picture 30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79750" y="21971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0" name="Picture 31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59050" y="33782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1" name="Picture 32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057900" y="37719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2" name="Picture 33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72100" y="48387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3" name="Picture 34" descr="latex-image-1.pdf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552700" y="4876800"/>
              <a:ext cx="1193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>
            <a:xfrm>
              <a:off x="1739900" y="2209800"/>
              <a:ext cx="5130800" cy="5130800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6" y="4607723"/>
            <a:ext cx="3127941" cy="466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AA352-06FB-375F-2A1F-F909D879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3417" y="1437469"/>
            <a:ext cx="6608722" cy="47971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B635A-8207-8547-9421-28FECC2D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89" y="1266001"/>
            <a:ext cx="6715349" cy="50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00062"/>
          </a:xfrm>
        </p:spPr>
        <p:txBody>
          <a:bodyPr/>
          <a:lstStyle/>
          <a:p>
            <a:r>
              <a:rPr lang="en-US" sz="2800" dirty="0"/>
              <a:t>Rotation of Reference Frame: Alternate View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0D8F9-57E3-E64B-9EFD-835C6332D6A3}"/>
              </a:ext>
            </a:extLst>
          </p:cNvPr>
          <p:cNvGrpSpPr/>
          <p:nvPr/>
        </p:nvGrpSpPr>
        <p:grpSpPr>
          <a:xfrm>
            <a:off x="471214" y="2118511"/>
            <a:ext cx="3702434" cy="4269095"/>
            <a:chOff x="-56906" y="3672095"/>
            <a:chExt cx="4117831" cy="4055424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20293338">
              <a:off x="1220017" y="5496553"/>
              <a:ext cx="25473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838338" y="3815417"/>
              <a:ext cx="0" cy="21758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1298340" y="5905683"/>
              <a:ext cx="25473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1298340" y="3717471"/>
              <a:ext cx="0" cy="21758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60488" y="5317671"/>
              <a:ext cx="116705" cy="195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 bwMode="auto">
            <a:xfrm>
              <a:off x="-56906" y="4100697"/>
              <a:ext cx="3626823" cy="3626822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E754F1-ABBA-6C4D-8040-2C265F43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74" y="4713938"/>
              <a:ext cx="558800" cy="21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3B7368-873E-D74F-961D-D0AA501C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125" y="6052369"/>
              <a:ext cx="558800" cy="2159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4295EC-D74B-1B4B-8738-3C2A4F985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3214" y="3672095"/>
              <a:ext cx="596900" cy="228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059231-7C14-A543-8334-92158340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3960976"/>
              <a:ext cx="584200" cy="215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D2CD91-A9E0-FF49-84C6-06856F1B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441" y="6090964"/>
              <a:ext cx="1168400" cy="215900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25DE0AF4-5CD6-2C45-BAD3-4D5A6C77C37D}"/>
                </a:ext>
              </a:extLst>
            </p:cNvPr>
            <p:cNvSpPr/>
            <p:nvPr/>
          </p:nvSpPr>
          <p:spPr>
            <a:xfrm>
              <a:off x="1162835" y="5775499"/>
              <a:ext cx="261257" cy="241301"/>
            </a:xfrm>
            <a:prstGeom prst="donut">
              <a:avLst>
                <a:gd name="adj" fmla="val 107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FC26F6-6525-3741-9516-88E3ADD79D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9751" y="1074701"/>
            <a:ext cx="64135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C78F46-4665-38C2-91AF-B8841BF08F2C}"/>
              </a:ext>
            </a:extLst>
          </p:cNvPr>
          <p:cNvSpPr/>
          <p:nvPr/>
        </p:nvSpPr>
        <p:spPr>
          <a:xfrm>
            <a:off x="1106905" y="4652689"/>
            <a:ext cx="3929713" cy="11278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579" name="Group 31"/>
          <p:cNvGrpSpPr>
            <a:grpSpLocks/>
          </p:cNvGrpSpPr>
          <p:nvPr/>
        </p:nvGrpSpPr>
        <p:grpSpPr bwMode="auto">
          <a:xfrm>
            <a:off x="-398675" y="1386131"/>
            <a:ext cx="5568203" cy="4661584"/>
            <a:chOff x="1006501" y="1523534"/>
            <a:chExt cx="6318224" cy="5790581"/>
          </a:xfrm>
        </p:grpSpPr>
        <p:sp>
          <p:nvSpPr>
            <p:cNvPr id="24580" name="Line 3"/>
            <p:cNvSpPr>
              <a:spLocks noChangeShapeType="1"/>
            </p:cNvSpPr>
            <p:nvPr/>
          </p:nvSpPr>
          <p:spPr bwMode="auto">
            <a:xfrm>
              <a:off x="3570288" y="4747787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1" name="Line 4"/>
            <p:cNvSpPr>
              <a:spLocks noChangeShapeType="1"/>
            </p:cNvSpPr>
            <p:nvPr/>
          </p:nvSpPr>
          <p:spPr bwMode="auto">
            <a:xfrm flipV="1">
              <a:off x="3570288" y="167005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2" name="Line 7"/>
            <p:cNvSpPr>
              <a:spLocks noChangeShapeType="1"/>
            </p:cNvSpPr>
            <p:nvPr/>
          </p:nvSpPr>
          <p:spPr bwMode="auto">
            <a:xfrm flipV="1">
              <a:off x="3570287" y="2444750"/>
              <a:ext cx="2057400" cy="2303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3" name="Line 16"/>
            <p:cNvSpPr>
              <a:spLocks noChangeShapeType="1"/>
            </p:cNvSpPr>
            <p:nvPr/>
          </p:nvSpPr>
          <p:spPr bwMode="auto">
            <a:xfrm rot="1702038" flipV="1">
              <a:off x="3981606" y="3082345"/>
              <a:ext cx="2038350" cy="2293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584" name="Picture 22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72492" y="2315388"/>
              <a:ext cx="2286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23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33950" y="3576055"/>
              <a:ext cx="2413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83051" y="1523534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58025" y="4860691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58700" y="4655557"/>
              <a:ext cx="355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Arc 27"/>
            <p:cNvSpPr/>
            <p:nvPr/>
          </p:nvSpPr>
          <p:spPr>
            <a:xfrm>
              <a:off x="1006501" y="2174518"/>
              <a:ext cx="5130779" cy="5130071"/>
            </a:xfrm>
            <a:prstGeom prst="arc">
              <a:avLst>
                <a:gd name="adj1" fmla="val 20410311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1006501" y="2184044"/>
              <a:ext cx="5130779" cy="5130071"/>
            </a:xfrm>
            <a:prstGeom prst="arc">
              <a:avLst>
                <a:gd name="adj1" fmla="val 18686421"/>
                <a:gd name="adj2" fmla="val 20391237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4591" name="Picture 29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54688" y="2998788"/>
              <a:ext cx="1905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2" name="Picture 30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70613" y="40973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of a Vector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8B731-C5DF-CC49-95FF-CDD40F7E9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740" y="927901"/>
            <a:ext cx="3924300" cy="534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21FAC-253B-536A-8E9D-DD3C84562D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264" y="4842291"/>
            <a:ext cx="3552379" cy="75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90F-3E57-F543-9E5A-0EAA8FD7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Rotation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3E49E-399E-314B-9F12-9BFDBD90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94" y="1152693"/>
            <a:ext cx="9667530" cy="50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36394" y="1133972"/>
            <a:ext cx="6932715" cy="4624032"/>
            <a:chOff x="1489874" y="1989138"/>
            <a:chExt cx="5795491" cy="3946820"/>
          </a:xfrm>
        </p:grpSpPr>
        <p:sp>
          <p:nvSpPr>
            <p:cNvPr id="30738" name="Line 6"/>
            <p:cNvSpPr>
              <a:spLocks noChangeShapeType="1"/>
            </p:cNvSpPr>
            <p:nvPr/>
          </p:nvSpPr>
          <p:spPr bwMode="auto">
            <a:xfrm>
              <a:off x="1741488" y="4971525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9" name="Line 7"/>
            <p:cNvSpPr>
              <a:spLocks noChangeShapeType="1"/>
            </p:cNvSpPr>
            <p:nvPr/>
          </p:nvSpPr>
          <p:spPr bwMode="auto">
            <a:xfrm>
              <a:off x="1741488" y="4971525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40" name="Line 5"/>
            <p:cNvSpPr>
              <a:spLocks noChangeShapeType="1"/>
            </p:cNvSpPr>
            <p:nvPr/>
          </p:nvSpPr>
          <p:spPr bwMode="auto">
            <a:xfrm flipV="1">
              <a:off x="1741488" y="4463529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5" name="Line 6"/>
            <p:cNvSpPr>
              <a:spLocks noChangeShapeType="1"/>
            </p:cNvSpPr>
            <p:nvPr/>
          </p:nvSpPr>
          <p:spPr bwMode="auto">
            <a:xfrm>
              <a:off x="5195887" y="2871508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6" name="Line 7"/>
            <p:cNvSpPr>
              <a:spLocks noChangeShapeType="1"/>
            </p:cNvSpPr>
            <p:nvPr/>
          </p:nvSpPr>
          <p:spPr bwMode="auto">
            <a:xfrm>
              <a:off x="5195887" y="2871508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7" name="Line 5"/>
            <p:cNvSpPr>
              <a:spLocks noChangeShapeType="1"/>
            </p:cNvSpPr>
            <p:nvPr/>
          </p:nvSpPr>
          <p:spPr bwMode="auto">
            <a:xfrm flipV="1">
              <a:off x="5195887" y="2363512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323" y="2954817"/>
              <a:ext cx="6477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91" y="2414933"/>
              <a:ext cx="7493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865" y="3626012"/>
              <a:ext cx="19685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11" y="5050625"/>
              <a:ext cx="635000" cy="2159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779" y="4499327"/>
              <a:ext cx="723900" cy="2159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106" y="5720058"/>
              <a:ext cx="1943100" cy="2159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510" y="3136637"/>
              <a:ext cx="2540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874" y="4882627"/>
              <a:ext cx="190500" cy="177800"/>
            </a:xfrm>
            <a:prstGeom prst="rect">
              <a:avLst/>
            </a:prstGeom>
          </p:spPr>
        </p:pic>
        <p:pic>
          <p:nvPicPr>
            <p:cNvPr id="30734" name="Picture 18" descr="testnew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240617" y="1989138"/>
              <a:ext cx="2667522" cy="1490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Frame and Vehicle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495D-7669-9247-BA3E-B4102AB31B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5462" y="3653962"/>
            <a:ext cx="5013379" cy="26156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63" y="1121091"/>
            <a:ext cx="10894337" cy="5005073"/>
          </a:xfrm>
        </p:spPr>
        <p:txBody>
          <a:bodyPr/>
          <a:lstStyle/>
          <a:p>
            <a:r>
              <a:rPr lang="en-US" dirty="0"/>
              <a:t>Need way to describe attitude of aircraft</a:t>
            </a:r>
          </a:p>
          <a:p>
            <a:r>
              <a:rPr lang="en-US" dirty="0"/>
              <a:t>Common approach: Euler angles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Pro: Intuitive</a:t>
            </a:r>
          </a:p>
          <a:p>
            <a:r>
              <a:rPr lang="en-US" dirty="0"/>
              <a:t>Con: Mathematical singularity</a:t>
            </a:r>
          </a:p>
          <a:p>
            <a:pPr lvl="1"/>
            <a:r>
              <a:rPr lang="en-US" dirty="0"/>
              <a:t>Quaternions are alternative for overcoming singularity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21C53-FAEF-D941-90C9-31FD2CBAC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85" y="2150135"/>
            <a:ext cx="3197447" cy="24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8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i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5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b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61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43016</TotalTime>
  <Words>4382</Words>
  <Application>Microsoft Macintosh PowerPoint</Application>
  <PresentationFormat>Widescreen</PresentationFormat>
  <Paragraphs>513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Monaco</vt:lpstr>
      <vt:lpstr>Default Design</vt:lpstr>
      <vt:lpstr>Chapter 2</vt:lpstr>
      <vt:lpstr>Reference Frames</vt:lpstr>
      <vt:lpstr>Rotation of Reference Frame</vt:lpstr>
      <vt:lpstr>Rotation of Reference Frame</vt:lpstr>
      <vt:lpstr>Rotation of Reference Frame: Alternate View</vt:lpstr>
      <vt:lpstr>Rotation of a Vector</vt:lpstr>
      <vt:lpstr>Passive vs. Active Rotation</vt:lpstr>
      <vt:lpstr>Inertial Frame and Vehicle Frame</vt:lpstr>
      <vt:lpstr>Euler Angles</vt:lpstr>
      <vt:lpstr>Vehicle-1 Frame</vt:lpstr>
      <vt:lpstr>Vehicle-2 Frame</vt:lpstr>
      <vt:lpstr>Body Frame</vt:lpstr>
      <vt:lpstr>Inertial Frame to Body Frame Transformation</vt:lpstr>
      <vt:lpstr>Stability Frame</vt:lpstr>
      <vt:lpstr>Wind Frame</vt:lpstr>
      <vt:lpstr>Wind Frame (continued)</vt:lpstr>
      <vt:lpstr>Airspeed, Wind Speed, Ground Speed</vt:lpstr>
      <vt:lpstr>Airspeed, Angle of Attack, Sideslip Angle</vt:lpstr>
      <vt:lpstr>Course and Flight Path Angles</vt:lpstr>
      <vt:lpstr>Wind Triangle</vt:lpstr>
      <vt:lpstr>Wind Triangle</vt:lpstr>
      <vt:lpstr>When wind speed and sideslip are zero…</vt:lpstr>
      <vt:lpstr>Differentiation of a Vector</vt:lpstr>
      <vt:lpstr>Project Aircraft</vt:lpstr>
      <vt:lpstr>Project Aircraft</vt:lpstr>
      <vt:lpstr>Project Aircraft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314</cp:revision>
  <cp:lastPrinted>2022-01-05T16:49:45Z</cp:lastPrinted>
  <dcterms:created xsi:type="dcterms:W3CDTF">2010-07-21T17:41:52Z</dcterms:created>
  <dcterms:modified xsi:type="dcterms:W3CDTF">2024-01-03T00:16:36Z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